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66" r:id="rId12"/>
    <p:sldId id="268" r:id="rId13"/>
    <p:sldId id="271" r:id="rId14"/>
  </p:sldIdLst>
  <p:sldSz cx="18288000" cy="10287000"/>
  <p:notesSz cx="6858000" cy="9144000"/>
  <p:embeddedFontLst>
    <p:embeddedFont>
      <p:font typeface="Now Bold" panose="020B0604020202020204" charset="0"/>
      <p:regular r:id="rId16"/>
    </p:embeddedFont>
    <p:embeddedFont>
      <p:font typeface="Nunito Bold" panose="020B0604020202020204" charset="0"/>
      <p:regular r:id="rId17"/>
    </p:embeddedFont>
    <p:embeddedFont>
      <p:font typeface="PT Sans" panose="020B0503020203020204" pitchFamily="34" charset="0"/>
      <p:regular r:id="rId18"/>
    </p:embeddedFont>
    <p:embeddedFont>
      <p:font typeface="Segoe UI Black" panose="020B0A02040204020203" pitchFamily="34" charset="0"/>
      <p:bold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5.svg"/><Relationship Id="rId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7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11429999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667362" y="0"/>
            <a:ext cx="1620638" cy="1620638"/>
          </a:xfrm>
          <a:custGeom>
            <a:avLst/>
            <a:gdLst/>
            <a:ahLst/>
            <a:cxnLst/>
            <a:rect l="l" t="t" r="r" b="b"/>
            <a:pathLst>
              <a:path w="1620638" h="1620638">
                <a:moveTo>
                  <a:pt x="0" y="0"/>
                </a:moveTo>
                <a:lnTo>
                  <a:pt x="1620638" y="0"/>
                </a:lnTo>
                <a:lnTo>
                  <a:pt x="1620638" y="1620638"/>
                </a:lnTo>
                <a:lnTo>
                  <a:pt x="0" y="1620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19400" y="2253935"/>
            <a:ext cx="4415521" cy="10411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01"/>
              </a:lnSpc>
            </a:pPr>
            <a:r>
              <a:rPr lang="en-US" sz="6561" u="sng" dirty="0" err="1">
                <a:solidFill>
                  <a:srgbClr val="7030A0"/>
                </a:solidFill>
                <a:latin typeface="Nunito Bold"/>
              </a:rPr>
              <a:t>MediTour</a:t>
            </a:r>
            <a:r>
              <a:rPr lang="en-US" sz="6561" u="sng" dirty="0">
                <a:solidFill>
                  <a:srgbClr val="7030A0"/>
                </a:solidFill>
                <a:latin typeface="Nunito Bold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2939" y="3675936"/>
            <a:ext cx="9164121" cy="429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5E208E"/>
                </a:solidFill>
                <a:latin typeface="PT Sans"/>
              </a:rPr>
              <a:t>                                                     </a:t>
            </a:r>
            <a:r>
              <a:rPr lang="en-US" sz="2187">
                <a:solidFill>
                  <a:srgbClr val="D7425E"/>
                </a:solidFill>
                <a:latin typeface="PT Sans"/>
              </a:rPr>
              <a:t>By - Code Warriors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2939" y="4593908"/>
            <a:ext cx="9164121" cy="1316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7"/>
              </a:lnSpc>
            </a:pPr>
            <a:r>
              <a:rPr lang="en-US" sz="4373" dirty="0">
                <a:solidFill>
                  <a:srgbClr val="FFFFFF"/>
                </a:solidFill>
                <a:latin typeface="Nunito Bold"/>
              </a:rPr>
              <a:t>An introduction to Health Tech Facility Mapping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32939" y="6313319"/>
            <a:ext cx="9164121" cy="1679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3"/>
              </a:lnSpc>
            </a:pPr>
            <a:r>
              <a:rPr lang="en-US" sz="2733">
                <a:solidFill>
                  <a:srgbClr val="FFFFFF"/>
                </a:solidFill>
                <a:latin typeface="PT Sans"/>
              </a:rPr>
              <a:t>Health tech facility mapping allows hospitals to provide a visual representation of their facilities to the public, making it easier for patients and visitors to navigate the premises.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E7F96040-06E8-4D47-B912-8F901B9A3832}"/>
              </a:ext>
            </a:extLst>
          </p:cNvPr>
          <p:cNvSpPr/>
          <p:nvPr/>
        </p:nvSpPr>
        <p:spPr>
          <a:xfrm>
            <a:off x="-1143000" y="834506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978EA096-8476-459F-90CC-7BE486A230A9}"/>
              </a:ext>
            </a:extLst>
          </p:cNvPr>
          <p:cNvSpPr/>
          <p:nvPr/>
        </p:nvSpPr>
        <p:spPr>
          <a:xfrm rot="1748409">
            <a:off x="-3910946" y="-1204934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D01FAD6-F615-4A87-A1EE-26F46E665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8C49AC16-991C-4DD6-8E9F-6661218DBA8B}"/>
              </a:ext>
            </a:extLst>
          </p:cNvPr>
          <p:cNvSpPr/>
          <p:nvPr/>
        </p:nvSpPr>
        <p:spPr>
          <a:xfrm>
            <a:off x="24064" y="0"/>
            <a:ext cx="18275968" cy="10286999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8BD7006-C27C-4D30-B6AB-360BF1D954BB}"/>
              </a:ext>
            </a:extLst>
          </p:cNvPr>
          <p:cNvSpPr/>
          <p:nvPr/>
        </p:nvSpPr>
        <p:spPr>
          <a:xfrm>
            <a:off x="16679394" y="-18045"/>
            <a:ext cx="1620638" cy="1620638"/>
          </a:xfrm>
          <a:custGeom>
            <a:avLst/>
            <a:gdLst/>
            <a:ahLst/>
            <a:cxnLst/>
            <a:rect l="l" t="t" r="r" b="b"/>
            <a:pathLst>
              <a:path w="1620638" h="1620638">
                <a:moveTo>
                  <a:pt x="0" y="0"/>
                </a:moveTo>
                <a:lnTo>
                  <a:pt x="1620638" y="0"/>
                </a:lnTo>
                <a:lnTo>
                  <a:pt x="1620638" y="1620637"/>
                </a:lnTo>
                <a:lnTo>
                  <a:pt x="0" y="1620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9BD3F79A-F126-48EF-BFD6-CF3C9B7E08EB}"/>
              </a:ext>
            </a:extLst>
          </p:cNvPr>
          <p:cNvSpPr/>
          <p:nvPr/>
        </p:nvSpPr>
        <p:spPr>
          <a:xfrm rot="1748409">
            <a:off x="-1871927" y="7973496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B17E79B8-7865-4BF3-83A0-F31329FB44F4}"/>
              </a:ext>
            </a:extLst>
          </p:cNvPr>
          <p:cNvSpPr/>
          <p:nvPr/>
        </p:nvSpPr>
        <p:spPr>
          <a:xfrm rot="2223819">
            <a:off x="11729331" y="-7151232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8" y="0"/>
                </a:lnTo>
                <a:lnTo>
                  <a:pt x="12596878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2846D64-0243-4E1E-8562-F79BA14DB0E1}"/>
              </a:ext>
            </a:extLst>
          </p:cNvPr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122E44F-2643-4FD6-BA88-65F563C3BA6B}"/>
              </a:ext>
            </a:extLst>
          </p:cNvPr>
          <p:cNvSpPr/>
          <p:nvPr/>
        </p:nvSpPr>
        <p:spPr>
          <a:xfrm rot="-8194833">
            <a:off x="14482979" y="8370874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FB6C93E-7E11-44B8-9B05-00EF473B6B7D}"/>
              </a:ext>
            </a:extLst>
          </p:cNvPr>
          <p:cNvSpPr txBox="1"/>
          <p:nvPr/>
        </p:nvSpPr>
        <p:spPr>
          <a:xfrm>
            <a:off x="2362200" y="613726"/>
            <a:ext cx="13194208" cy="1313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4"/>
              </a:lnSpc>
              <a:spcBef>
                <a:spcPct val="0"/>
              </a:spcBef>
            </a:pPr>
            <a:r>
              <a:rPr lang="en-US" sz="8060" b="1" i="1" dirty="0">
                <a:solidFill>
                  <a:srgbClr val="048AFF"/>
                </a:solidFill>
                <a:latin typeface="Now Bold"/>
              </a:rPr>
              <a:t>Tech stack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72D8C5-E012-47FB-BF91-D9AB461609E9}"/>
              </a:ext>
            </a:extLst>
          </p:cNvPr>
          <p:cNvSpPr txBox="1"/>
          <p:nvPr/>
        </p:nvSpPr>
        <p:spPr>
          <a:xfrm>
            <a:off x="1600200" y="2874301"/>
            <a:ext cx="4114800" cy="440120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Web Development</a:t>
            </a:r>
          </a:p>
          <a:p>
            <a:endParaRPr lang="en-IN" sz="3200" b="1" dirty="0">
              <a:solidFill>
                <a:schemeClr val="accent4">
                  <a:lumMod val="60000"/>
                  <a:lumOff val="4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IN" sz="3200" b="1" dirty="0">
              <a:solidFill>
                <a:schemeClr val="accent4">
                  <a:lumMod val="60000"/>
                  <a:lumOff val="4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IN" sz="3200" b="1" dirty="0">
              <a:solidFill>
                <a:schemeClr val="accent4">
                  <a:lumMod val="60000"/>
                  <a:lumOff val="4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IN" sz="3200" b="1" dirty="0">
              <a:solidFill>
                <a:schemeClr val="accent4">
                  <a:lumMod val="60000"/>
                  <a:lumOff val="4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I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To design our website which included: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Introductory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Login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List of Hospitals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Hospital Details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F33CF3-CCC7-4AD6-9E1C-F0615C623629}"/>
              </a:ext>
            </a:extLst>
          </p:cNvPr>
          <p:cNvSpPr txBox="1"/>
          <p:nvPr/>
        </p:nvSpPr>
        <p:spPr>
          <a:xfrm>
            <a:off x="5791200" y="2874301"/>
            <a:ext cx="4724400" cy="440120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Android Development</a:t>
            </a:r>
          </a:p>
          <a:p>
            <a:endParaRPr lang="en-IN" sz="3200" b="1" dirty="0">
              <a:solidFill>
                <a:schemeClr val="accent4">
                  <a:lumMod val="60000"/>
                  <a:lumOff val="4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IN" sz="3200" b="1" dirty="0">
              <a:solidFill>
                <a:schemeClr val="accent4">
                  <a:lumMod val="60000"/>
                  <a:lumOff val="4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IN" sz="3200" b="1" dirty="0">
              <a:solidFill>
                <a:schemeClr val="accent4">
                  <a:lumMod val="60000"/>
                  <a:lumOff val="4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IN" sz="3200" b="1" dirty="0">
              <a:solidFill>
                <a:schemeClr val="accent4">
                  <a:lumMod val="60000"/>
                  <a:lumOff val="4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I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To design our app which included: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App for virtual tour of hospital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Login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Pharmacy</a:t>
            </a:r>
          </a:p>
          <a:p>
            <a:endParaRPr lang="en-IN" sz="2000" b="1" dirty="0">
              <a:solidFill>
                <a:schemeClr val="accent4">
                  <a:lumMod val="60000"/>
                  <a:lumOff val="4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IN" sz="2000" b="1" dirty="0">
              <a:solidFill>
                <a:schemeClr val="accent4">
                  <a:lumMod val="60000"/>
                  <a:lumOff val="4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5AA8FD-987E-414E-8BD2-08B947A376BF}"/>
              </a:ext>
            </a:extLst>
          </p:cNvPr>
          <p:cNvSpPr txBox="1"/>
          <p:nvPr/>
        </p:nvSpPr>
        <p:spPr>
          <a:xfrm>
            <a:off x="10615914" y="2896799"/>
            <a:ext cx="4724400" cy="440120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AR/VR</a:t>
            </a:r>
          </a:p>
          <a:p>
            <a:endParaRPr lang="en-IN" sz="3200" b="1" dirty="0">
              <a:solidFill>
                <a:schemeClr val="accent4">
                  <a:lumMod val="60000"/>
                  <a:lumOff val="4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IN" sz="3200" b="1" dirty="0">
              <a:solidFill>
                <a:schemeClr val="accent4">
                  <a:lumMod val="60000"/>
                  <a:lumOff val="4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IN" sz="3200" b="1" dirty="0">
              <a:solidFill>
                <a:schemeClr val="accent4">
                  <a:lumMod val="60000"/>
                  <a:lumOff val="4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IN" sz="3200" b="1" dirty="0">
              <a:solidFill>
                <a:schemeClr val="accent4">
                  <a:lumMod val="60000"/>
                  <a:lumOff val="4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I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To design: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Virtual tour of rooms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3-D Model</a:t>
            </a:r>
          </a:p>
          <a:p>
            <a:endParaRPr lang="en-IN" sz="2000" b="1" dirty="0">
              <a:solidFill>
                <a:schemeClr val="accent4">
                  <a:lumMod val="60000"/>
                  <a:lumOff val="4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IN" sz="2000" b="1" dirty="0">
              <a:solidFill>
                <a:schemeClr val="accent4">
                  <a:lumMod val="60000"/>
                  <a:lumOff val="4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IN" sz="2000" b="1" dirty="0">
              <a:solidFill>
                <a:schemeClr val="accent4">
                  <a:lumMod val="60000"/>
                  <a:lumOff val="40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1D88E4-F751-48A3-A659-81005357E8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144" y="3165985"/>
            <a:ext cx="2483939" cy="24839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07598B-5D2C-40C3-95B7-7A14CC9775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850" y="3400341"/>
            <a:ext cx="1773750" cy="1773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CA38FB0-BABA-4DA2-82B9-348BE2680D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975" y="3165985"/>
            <a:ext cx="3173942" cy="228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25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D01FAD6-F615-4A87-A1EE-26F46E665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8C49AC16-991C-4DD6-8E9F-6661218DBA8B}"/>
              </a:ext>
            </a:extLst>
          </p:cNvPr>
          <p:cNvSpPr/>
          <p:nvPr/>
        </p:nvSpPr>
        <p:spPr>
          <a:xfrm>
            <a:off x="24064" y="0"/>
            <a:ext cx="18275968" cy="10286999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8BD7006-C27C-4D30-B6AB-360BF1D954BB}"/>
              </a:ext>
            </a:extLst>
          </p:cNvPr>
          <p:cNvSpPr/>
          <p:nvPr/>
        </p:nvSpPr>
        <p:spPr>
          <a:xfrm>
            <a:off x="16679394" y="-18045"/>
            <a:ext cx="1620638" cy="1620638"/>
          </a:xfrm>
          <a:custGeom>
            <a:avLst/>
            <a:gdLst/>
            <a:ahLst/>
            <a:cxnLst/>
            <a:rect l="l" t="t" r="r" b="b"/>
            <a:pathLst>
              <a:path w="1620638" h="1620638">
                <a:moveTo>
                  <a:pt x="0" y="0"/>
                </a:moveTo>
                <a:lnTo>
                  <a:pt x="1620638" y="0"/>
                </a:lnTo>
                <a:lnTo>
                  <a:pt x="1620638" y="1620637"/>
                </a:lnTo>
                <a:lnTo>
                  <a:pt x="0" y="16206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12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698809F6-6C95-4519-BD84-A66A6E044E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424" y="29525"/>
            <a:ext cx="1816551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1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5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D01FAD6-F615-4A87-A1EE-26F46E665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8C49AC16-991C-4DD6-8E9F-6661218DBA8B}"/>
              </a:ext>
            </a:extLst>
          </p:cNvPr>
          <p:cNvSpPr/>
          <p:nvPr/>
        </p:nvSpPr>
        <p:spPr>
          <a:xfrm>
            <a:off x="-47201" y="-20515"/>
            <a:ext cx="18275968" cy="10286999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8BD7006-C27C-4D30-B6AB-360BF1D954BB}"/>
              </a:ext>
            </a:extLst>
          </p:cNvPr>
          <p:cNvSpPr/>
          <p:nvPr/>
        </p:nvSpPr>
        <p:spPr>
          <a:xfrm>
            <a:off x="16679394" y="-18045"/>
            <a:ext cx="1620638" cy="1620638"/>
          </a:xfrm>
          <a:custGeom>
            <a:avLst/>
            <a:gdLst/>
            <a:ahLst/>
            <a:cxnLst/>
            <a:rect l="l" t="t" r="r" b="b"/>
            <a:pathLst>
              <a:path w="1620638" h="1620638">
                <a:moveTo>
                  <a:pt x="0" y="0"/>
                </a:moveTo>
                <a:lnTo>
                  <a:pt x="1620638" y="0"/>
                </a:lnTo>
                <a:lnTo>
                  <a:pt x="1620638" y="1620637"/>
                </a:lnTo>
                <a:lnTo>
                  <a:pt x="0" y="1620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9BD3F79A-F126-48EF-BFD6-CF3C9B7E08EB}"/>
              </a:ext>
            </a:extLst>
          </p:cNvPr>
          <p:cNvSpPr/>
          <p:nvPr/>
        </p:nvSpPr>
        <p:spPr>
          <a:xfrm rot="1748409">
            <a:off x="-1871927" y="7973496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032216-6F9A-47F8-81E0-6D292442F29A}"/>
              </a:ext>
            </a:extLst>
          </p:cNvPr>
          <p:cNvSpPr txBox="1"/>
          <p:nvPr/>
        </p:nvSpPr>
        <p:spPr>
          <a:xfrm>
            <a:off x="2286000" y="4374597"/>
            <a:ext cx="13716000" cy="144655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88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VIRTUAL TOUR OF HOSPITAL</a:t>
            </a: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A76B99F6-0DBF-4699-8143-EBBD9BAA978B}"/>
              </a:ext>
            </a:extLst>
          </p:cNvPr>
          <p:cNvSpPr/>
          <p:nvPr/>
        </p:nvSpPr>
        <p:spPr>
          <a:xfrm rot="2223819">
            <a:off x="11729331" y="-7151232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8" y="0"/>
                </a:lnTo>
                <a:lnTo>
                  <a:pt x="12596878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A9FDE855-B3CE-41CD-A315-83516FBCC157}"/>
              </a:ext>
            </a:extLst>
          </p:cNvPr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4CDC5C-52A9-459F-9041-9359BF1184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77" y="3938249"/>
            <a:ext cx="2071066" cy="2071066"/>
          </a:xfrm>
          <a:prstGeom prst="rect">
            <a:avLst/>
          </a:prstGeom>
        </p:spPr>
      </p:pic>
      <p:sp>
        <p:nvSpPr>
          <p:cNvPr id="11" name="Freeform 7">
            <a:extLst>
              <a:ext uri="{FF2B5EF4-FFF2-40B4-BE49-F238E27FC236}">
                <a16:creationId xmlns:a16="http://schemas.microsoft.com/office/drawing/2014/main" id="{730D04E0-E17A-4D39-9139-2464ABB088A2}"/>
              </a:ext>
            </a:extLst>
          </p:cNvPr>
          <p:cNvSpPr/>
          <p:nvPr/>
        </p:nvSpPr>
        <p:spPr>
          <a:xfrm rot="-8194833">
            <a:off x="14482979" y="8370874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98782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D01FAD6-F615-4A87-A1EE-26F46E665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8C49AC16-991C-4DD6-8E9F-6661218DBA8B}"/>
              </a:ext>
            </a:extLst>
          </p:cNvPr>
          <p:cNvSpPr/>
          <p:nvPr/>
        </p:nvSpPr>
        <p:spPr>
          <a:xfrm>
            <a:off x="24064" y="0"/>
            <a:ext cx="18275968" cy="10286999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8BD7006-C27C-4D30-B6AB-360BF1D954BB}"/>
              </a:ext>
            </a:extLst>
          </p:cNvPr>
          <p:cNvSpPr/>
          <p:nvPr/>
        </p:nvSpPr>
        <p:spPr>
          <a:xfrm>
            <a:off x="16679394" y="-18045"/>
            <a:ext cx="1620638" cy="1620638"/>
          </a:xfrm>
          <a:custGeom>
            <a:avLst/>
            <a:gdLst/>
            <a:ahLst/>
            <a:cxnLst/>
            <a:rect l="l" t="t" r="r" b="b"/>
            <a:pathLst>
              <a:path w="1620638" h="1620638">
                <a:moveTo>
                  <a:pt x="0" y="0"/>
                </a:moveTo>
                <a:lnTo>
                  <a:pt x="1620638" y="0"/>
                </a:lnTo>
                <a:lnTo>
                  <a:pt x="1620638" y="1620637"/>
                </a:lnTo>
                <a:lnTo>
                  <a:pt x="0" y="1620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9BD3F79A-F126-48EF-BFD6-CF3C9B7E08EB}"/>
              </a:ext>
            </a:extLst>
          </p:cNvPr>
          <p:cNvSpPr/>
          <p:nvPr/>
        </p:nvSpPr>
        <p:spPr>
          <a:xfrm rot="1748409">
            <a:off x="-1871927" y="7973496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B17E79B8-7865-4BF3-83A0-F31329FB44F4}"/>
              </a:ext>
            </a:extLst>
          </p:cNvPr>
          <p:cNvSpPr/>
          <p:nvPr/>
        </p:nvSpPr>
        <p:spPr>
          <a:xfrm rot="2223819">
            <a:off x="11729331" y="-7151232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8" y="0"/>
                </a:lnTo>
                <a:lnTo>
                  <a:pt x="12596878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2846D64-0243-4E1E-8562-F79BA14DB0E1}"/>
              </a:ext>
            </a:extLst>
          </p:cNvPr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122E44F-2643-4FD6-BA88-65F563C3BA6B}"/>
              </a:ext>
            </a:extLst>
          </p:cNvPr>
          <p:cNvSpPr/>
          <p:nvPr/>
        </p:nvSpPr>
        <p:spPr>
          <a:xfrm rot="-8194833">
            <a:off x="14482979" y="8370874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87D4B-4D86-4362-BF92-849D6B920155}"/>
              </a:ext>
            </a:extLst>
          </p:cNvPr>
          <p:cNvSpPr txBox="1"/>
          <p:nvPr/>
        </p:nvSpPr>
        <p:spPr>
          <a:xfrm>
            <a:off x="4724400" y="2679401"/>
            <a:ext cx="87202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86815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74902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6667362" y="0"/>
            <a:ext cx="1620638" cy="1620638"/>
          </a:xfrm>
          <a:custGeom>
            <a:avLst/>
            <a:gdLst/>
            <a:ahLst/>
            <a:cxnLst/>
            <a:rect l="l" t="t" r="r" b="b"/>
            <a:pathLst>
              <a:path w="1620638" h="1620638">
                <a:moveTo>
                  <a:pt x="0" y="0"/>
                </a:moveTo>
                <a:lnTo>
                  <a:pt x="1620638" y="0"/>
                </a:lnTo>
                <a:lnTo>
                  <a:pt x="1620638" y="1620638"/>
                </a:lnTo>
                <a:lnTo>
                  <a:pt x="0" y="1620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26926" y="3403431"/>
            <a:ext cx="11277409" cy="85102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 dirty="0">
                <a:solidFill>
                  <a:srgbClr val="FFFFFF"/>
                </a:solidFill>
                <a:latin typeface="Nunito Bold"/>
              </a:rPr>
              <a:t>                  Team Members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71178" y="4769674"/>
            <a:ext cx="11789748" cy="429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498"/>
              </a:lnSpc>
              <a:buFont typeface="Arial"/>
              <a:buChar char="•"/>
            </a:pPr>
            <a:r>
              <a:rPr lang="en-US" sz="2187">
                <a:solidFill>
                  <a:srgbClr val="FFFFFF"/>
                </a:solidFill>
                <a:latin typeface="PT Sans"/>
              </a:rPr>
              <a:t>Naman Bansal(Team Leader)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71178" y="5324951"/>
            <a:ext cx="11789748" cy="429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498"/>
              </a:lnSpc>
              <a:buFont typeface="Arial"/>
              <a:buChar char="•"/>
            </a:pPr>
            <a:r>
              <a:rPr lang="en-US" sz="2187" dirty="0">
                <a:solidFill>
                  <a:srgbClr val="FFFFFF"/>
                </a:solidFill>
                <a:latin typeface="PT Sans"/>
              </a:rPr>
              <a:t>Ishita Tyagi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71178" y="5880229"/>
            <a:ext cx="11789748" cy="429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498"/>
              </a:lnSpc>
              <a:buFont typeface="Arial"/>
              <a:buChar char="•"/>
            </a:pPr>
            <a:r>
              <a:rPr lang="en-US" sz="2187">
                <a:solidFill>
                  <a:srgbClr val="FFFFFF"/>
                </a:solidFill>
                <a:latin typeface="PT Sans"/>
              </a:rPr>
              <a:t>Harsh Verma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71178" y="6435506"/>
            <a:ext cx="11789748" cy="429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498"/>
              </a:lnSpc>
              <a:buFont typeface="Arial"/>
              <a:buChar char="•"/>
            </a:pPr>
            <a:r>
              <a:rPr lang="en-US" sz="2187">
                <a:solidFill>
                  <a:srgbClr val="FFFFFF"/>
                </a:solidFill>
                <a:latin typeface="PT Sans"/>
              </a:rPr>
              <a:t>Hamza Hasan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A5E0F8-9096-4D43-83B7-3AF617E88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5400" y="1068490"/>
            <a:ext cx="5775804" cy="9370947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89BBAD87-6C53-40E8-B42A-C24DC0C01BD9}"/>
              </a:ext>
            </a:extLst>
          </p:cNvPr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256C36CF-EE18-45CA-AFB1-BF97A1DDF3CD}"/>
              </a:ext>
            </a:extLst>
          </p:cNvPr>
          <p:cNvSpPr/>
          <p:nvPr/>
        </p:nvSpPr>
        <p:spPr>
          <a:xfrm rot="1748409">
            <a:off x="-2730311" y="6849815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20017"/>
            <a:ext cx="18288000" cy="10287595"/>
            <a:chOff x="0" y="0"/>
            <a:chExt cx="24384000" cy="137167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763"/>
            </a:xfrm>
            <a:custGeom>
              <a:avLst/>
              <a:gdLst/>
              <a:ahLst/>
              <a:cxnLst/>
              <a:rect l="l" t="t" r="r" b="b"/>
              <a:pathLst>
                <a:path w="24384000" h="13716763">
                  <a:moveTo>
                    <a:pt x="0" y="0"/>
                  </a:moveTo>
                  <a:lnTo>
                    <a:pt x="24384000" y="0"/>
                  </a:lnTo>
                  <a:lnTo>
                    <a:pt x="24384000" y="13716763"/>
                  </a:lnTo>
                  <a:lnTo>
                    <a:pt x="0" y="13716763"/>
                  </a:lnTo>
                  <a:close/>
                </a:path>
              </a:pathLst>
            </a:custGeom>
            <a:solidFill>
              <a:srgbClr val="00002E">
                <a:alpha val="7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2580531"/>
          </a:xfrm>
          <a:custGeom>
            <a:avLst/>
            <a:gdLst/>
            <a:ahLst/>
            <a:cxnLst/>
            <a:rect l="l" t="t" r="r" b="b"/>
            <a:pathLst>
              <a:path w="18288000" h="2580531">
                <a:moveTo>
                  <a:pt x="0" y="0"/>
                </a:moveTo>
                <a:lnTo>
                  <a:pt x="18288000" y="0"/>
                </a:lnTo>
                <a:lnTo>
                  <a:pt x="18288000" y="2580531"/>
                </a:lnTo>
                <a:lnTo>
                  <a:pt x="0" y="25805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" b="-14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4826050" y="4748064"/>
            <a:ext cx="25748" cy="4971901"/>
            <a:chOff x="0" y="0"/>
            <a:chExt cx="34330" cy="662920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4290" cy="6629146"/>
            </a:xfrm>
            <a:custGeom>
              <a:avLst/>
              <a:gdLst/>
              <a:ahLst/>
              <a:cxnLst/>
              <a:rect l="l" t="t" r="r" b="b"/>
              <a:pathLst>
                <a:path w="34290" h="6629146">
                  <a:moveTo>
                    <a:pt x="0" y="0"/>
                  </a:moveTo>
                  <a:lnTo>
                    <a:pt x="34290" y="0"/>
                  </a:lnTo>
                  <a:lnTo>
                    <a:pt x="34290" y="6629146"/>
                  </a:lnTo>
                  <a:lnTo>
                    <a:pt x="0" y="6629146"/>
                  </a:lnTo>
                  <a:close/>
                </a:path>
              </a:pathLst>
            </a:custGeom>
            <a:solidFill>
              <a:srgbClr val="262654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5071095" y="5128542"/>
            <a:ext cx="722560" cy="25748"/>
            <a:chOff x="0" y="0"/>
            <a:chExt cx="963413" cy="343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63422" cy="34290"/>
            </a:xfrm>
            <a:custGeom>
              <a:avLst/>
              <a:gdLst/>
              <a:ahLst/>
              <a:cxnLst/>
              <a:rect l="l" t="t" r="r" b="b"/>
              <a:pathLst>
                <a:path w="963422" h="34290">
                  <a:moveTo>
                    <a:pt x="0" y="0"/>
                  </a:moveTo>
                  <a:lnTo>
                    <a:pt x="963422" y="0"/>
                  </a:lnTo>
                  <a:lnTo>
                    <a:pt x="963422" y="34290"/>
                  </a:lnTo>
                  <a:lnTo>
                    <a:pt x="0" y="34290"/>
                  </a:lnTo>
                  <a:close/>
                </a:path>
              </a:pathLst>
            </a:custGeom>
            <a:solidFill>
              <a:srgbClr val="F2B42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4593729" y="4896371"/>
            <a:ext cx="490240" cy="490240"/>
            <a:chOff x="0" y="0"/>
            <a:chExt cx="653653" cy="653653"/>
          </a:xfrm>
        </p:grpSpPr>
        <p:sp>
          <p:nvSpPr>
            <p:cNvPr id="11" name="Freeform 11"/>
            <p:cNvSpPr/>
            <p:nvPr/>
          </p:nvSpPr>
          <p:spPr>
            <a:xfrm>
              <a:off x="17145" y="17145"/>
              <a:ext cx="619379" cy="619379"/>
            </a:xfrm>
            <a:custGeom>
              <a:avLst/>
              <a:gdLst/>
              <a:ahLst/>
              <a:cxnLst/>
              <a:rect l="l" t="t" r="r" b="b"/>
              <a:pathLst>
                <a:path w="619379" h="619379">
                  <a:moveTo>
                    <a:pt x="0" y="309626"/>
                  </a:moveTo>
                  <a:cubicBezTo>
                    <a:pt x="0" y="138557"/>
                    <a:pt x="138684" y="0"/>
                    <a:pt x="309626" y="0"/>
                  </a:cubicBezTo>
                  <a:cubicBezTo>
                    <a:pt x="480568" y="0"/>
                    <a:pt x="619379" y="138684"/>
                    <a:pt x="619379" y="309626"/>
                  </a:cubicBezTo>
                  <a:cubicBezTo>
                    <a:pt x="619379" y="480568"/>
                    <a:pt x="480695" y="619379"/>
                    <a:pt x="309626" y="619379"/>
                  </a:cubicBezTo>
                  <a:cubicBezTo>
                    <a:pt x="138557" y="619379"/>
                    <a:pt x="0" y="480695"/>
                    <a:pt x="0" y="309626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653669" cy="653669"/>
            </a:xfrm>
            <a:custGeom>
              <a:avLst/>
              <a:gdLst/>
              <a:ahLst/>
              <a:cxnLst/>
              <a:rect l="l" t="t" r="r" b="b"/>
              <a:pathLst>
                <a:path w="653669" h="653669">
                  <a:moveTo>
                    <a:pt x="0" y="326771"/>
                  </a:moveTo>
                  <a:cubicBezTo>
                    <a:pt x="0" y="146304"/>
                    <a:pt x="146304" y="0"/>
                    <a:pt x="326771" y="0"/>
                  </a:cubicBezTo>
                  <a:cubicBezTo>
                    <a:pt x="331978" y="0"/>
                    <a:pt x="336931" y="2413"/>
                    <a:pt x="340233" y="6477"/>
                  </a:cubicBezTo>
                  <a:lnTo>
                    <a:pt x="326771" y="17145"/>
                  </a:lnTo>
                  <a:lnTo>
                    <a:pt x="326771" y="0"/>
                  </a:lnTo>
                  <a:lnTo>
                    <a:pt x="326771" y="17145"/>
                  </a:lnTo>
                  <a:lnTo>
                    <a:pt x="326771" y="0"/>
                  </a:lnTo>
                  <a:cubicBezTo>
                    <a:pt x="507365" y="0"/>
                    <a:pt x="653669" y="146304"/>
                    <a:pt x="653669" y="326771"/>
                  </a:cubicBezTo>
                  <a:cubicBezTo>
                    <a:pt x="653669" y="333248"/>
                    <a:pt x="649986" y="339217"/>
                    <a:pt x="644144" y="342138"/>
                  </a:cubicBezTo>
                  <a:lnTo>
                    <a:pt x="636524" y="326771"/>
                  </a:lnTo>
                  <a:lnTo>
                    <a:pt x="653669" y="326771"/>
                  </a:lnTo>
                  <a:cubicBezTo>
                    <a:pt x="653669" y="507238"/>
                    <a:pt x="507365" y="653542"/>
                    <a:pt x="326898" y="653542"/>
                  </a:cubicBezTo>
                  <a:lnTo>
                    <a:pt x="326898" y="636524"/>
                  </a:lnTo>
                  <a:lnTo>
                    <a:pt x="326898" y="619379"/>
                  </a:lnTo>
                  <a:lnTo>
                    <a:pt x="326898" y="636524"/>
                  </a:lnTo>
                  <a:lnTo>
                    <a:pt x="326898" y="653669"/>
                  </a:lnTo>
                  <a:cubicBezTo>
                    <a:pt x="146304" y="653669"/>
                    <a:pt x="0" y="507365"/>
                    <a:pt x="0" y="326771"/>
                  </a:cubicBezTo>
                  <a:lnTo>
                    <a:pt x="17145" y="326771"/>
                  </a:lnTo>
                  <a:lnTo>
                    <a:pt x="0" y="326771"/>
                  </a:lnTo>
                  <a:moveTo>
                    <a:pt x="34290" y="326771"/>
                  </a:moveTo>
                  <a:lnTo>
                    <a:pt x="17145" y="326771"/>
                  </a:lnTo>
                  <a:lnTo>
                    <a:pt x="34290" y="326771"/>
                  </a:lnTo>
                  <a:cubicBezTo>
                    <a:pt x="34290" y="488315"/>
                    <a:pt x="165227" y="619252"/>
                    <a:pt x="326771" y="619252"/>
                  </a:cubicBezTo>
                  <a:cubicBezTo>
                    <a:pt x="336296" y="619252"/>
                    <a:pt x="343916" y="626999"/>
                    <a:pt x="343916" y="636397"/>
                  </a:cubicBezTo>
                  <a:cubicBezTo>
                    <a:pt x="343916" y="645795"/>
                    <a:pt x="336169" y="653542"/>
                    <a:pt x="326771" y="653542"/>
                  </a:cubicBezTo>
                  <a:cubicBezTo>
                    <a:pt x="317373" y="653542"/>
                    <a:pt x="309626" y="645795"/>
                    <a:pt x="309626" y="636397"/>
                  </a:cubicBezTo>
                  <a:cubicBezTo>
                    <a:pt x="309626" y="626999"/>
                    <a:pt x="317373" y="619252"/>
                    <a:pt x="326771" y="619252"/>
                  </a:cubicBezTo>
                  <a:cubicBezTo>
                    <a:pt x="488315" y="619252"/>
                    <a:pt x="619252" y="488315"/>
                    <a:pt x="619252" y="326771"/>
                  </a:cubicBezTo>
                  <a:cubicBezTo>
                    <a:pt x="619252" y="320294"/>
                    <a:pt x="622935" y="314325"/>
                    <a:pt x="628777" y="311404"/>
                  </a:cubicBezTo>
                  <a:lnTo>
                    <a:pt x="636397" y="326771"/>
                  </a:lnTo>
                  <a:lnTo>
                    <a:pt x="619379" y="326771"/>
                  </a:lnTo>
                  <a:cubicBezTo>
                    <a:pt x="619379" y="165227"/>
                    <a:pt x="488315" y="34290"/>
                    <a:pt x="326771" y="34290"/>
                  </a:cubicBezTo>
                  <a:cubicBezTo>
                    <a:pt x="321564" y="34290"/>
                    <a:pt x="316611" y="31877"/>
                    <a:pt x="313309" y="27813"/>
                  </a:cubicBezTo>
                  <a:lnTo>
                    <a:pt x="326771" y="17145"/>
                  </a:lnTo>
                  <a:lnTo>
                    <a:pt x="326771" y="34290"/>
                  </a:lnTo>
                  <a:cubicBezTo>
                    <a:pt x="165227" y="34290"/>
                    <a:pt x="34290" y="165227"/>
                    <a:pt x="34290" y="326771"/>
                  </a:cubicBezTo>
                  <a:close/>
                </a:path>
              </a:pathLst>
            </a:custGeom>
            <a:solidFill>
              <a:srgbClr val="F2B42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071095" y="6854651"/>
            <a:ext cx="722560" cy="25748"/>
            <a:chOff x="0" y="0"/>
            <a:chExt cx="963413" cy="3433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63422" cy="34290"/>
            </a:xfrm>
            <a:custGeom>
              <a:avLst/>
              <a:gdLst/>
              <a:ahLst/>
              <a:cxnLst/>
              <a:rect l="l" t="t" r="r" b="b"/>
              <a:pathLst>
                <a:path w="963422" h="34290">
                  <a:moveTo>
                    <a:pt x="0" y="0"/>
                  </a:moveTo>
                  <a:lnTo>
                    <a:pt x="963422" y="0"/>
                  </a:lnTo>
                  <a:lnTo>
                    <a:pt x="963422" y="34290"/>
                  </a:lnTo>
                  <a:lnTo>
                    <a:pt x="0" y="34290"/>
                  </a:lnTo>
                  <a:close/>
                </a:path>
              </a:pathLst>
            </a:custGeom>
            <a:solidFill>
              <a:srgbClr val="D7425E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4593729" y="6622480"/>
            <a:ext cx="490240" cy="490240"/>
            <a:chOff x="0" y="0"/>
            <a:chExt cx="653653" cy="653653"/>
          </a:xfrm>
        </p:grpSpPr>
        <p:sp>
          <p:nvSpPr>
            <p:cNvPr id="16" name="Freeform 16"/>
            <p:cNvSpPr/>
            <p:nvPr/>
          </p:nvSpPr>
          <p:spPr>
            <a:xfrm>
              <a:off x="17145" y="17145"/>
              <a:ext cx="619379" cy="619379"/>
            </a:xfrm>
            <a:custGeom>
              <a:avLst/>
              <a:gdLst/>
              <a:ahLst/>
              <a:cxnLst/>
              <a:rect l="l" t="t" r="r" b="b"/>
              <a:pathLst>
                <a:path w="619379" h="619379">
                  <a:moveTo>
                    <a:pt x="0" y="309626"/>
                  </a:moveTo>
                  <a:cubicBezTo>
                    <a:pt x="0" y="138557"/>
                    <a:pt x="138684" y="0"/>
                    <a:pt x="309626" y="0"/>
                  </a:cubicBezTo>
                  <a:cubicBezTo>
                    <a:pt x="480568" y="0"/>
                    <a:pt x="619379" y="138684"/>
                    <a:pt x="619379" y="309626"/>
                  </a:cubicBezTo>
                  <a:cubicBezTo>
                    <a:pt x="619379" y="480568"/>
                    <a:pt x="480695" y="619379"/>
                    <a:pt x="309626" y="619379"/>
                  </a:cubicBezTo>
                  <a:cubicBezTo>
                    <a:pt x="138557" y="619379"/>
                    <a:pt x="0" y="480695"/>
                    <a:pt x="0" y="309626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653669" cy="653669"/>
            </a:xfrm>
            <a:custGeom>
              <a:avLst/>
              <a:gdLst/>
              <a:ahLst/>
              <a:cxnLst/>
              <a:rect l="l" t="t" r="r" b="b"/>
              <a:pathLst>
                <a:path w="653669" h="653669">
                  <a:moveTo>
                    <a:pt x="0" y="326771"/>
                  </a:moveTo>
                  <a:cubicBezTo>
                    <a:pt x="0" y="146304"/>
                    <a:pt x="146304" y="0"/>
                    <a:pt x="326771" y="0"/>
                  </a:cubicBezTo>
                  <a:cubicBezTo>
                    <a:pt x="331978" y="0"/>
                    <a:pt x="336931" y="2413"/>
                    <a:pt x="340233" y="6477"/>
                  </a:cubicBezTo>
                  <a:lnTo>
                    <a:pt x="326771" y="17145"/>
                  </a:lnTo>
                  <a:lnTo>
                    <a:pt x="326771" y="0"/>
                  </a:lnTo>
                  <a:lnTo>
                    <a:pt x="326771" y="17145"/>
                  </a:lnTo>
                  <a:lnTo>
                    <a:pt x="326771" y="0"/>
                  </a:lnTo>
                  <a:cubicBezTo>
                    <a:pt x="507365" y="0"/>
                    <a:pt x="653669" y="146304"/>
                    <a:pt x="653669" y="326771"/>
                  </a:cubicBezTo>
                  <a:cubicBezTo>
                    <a:pt x="653669" y="333248"/>
                    <a:pt x="649986" y="339217"/>
                    <a:pt x="644144" y="342138"/>
                  </a:cubicBezTo>
                  <a:lnTo>
                    <a:pt x="636524" y="326771"/>
                  </a:lnTo>
                  <a:lnTo>
                    <a:pt x="653669" y="326771"/>
                  </a:lnTo>
                  <a:cubicBezTo>
                    <a:pt x="653669" y="507238"/>
                    <a:pt x="507365" y="653542"/>
                    <a:pt x="326898" y="653542"/>
                  </a:cubicBezTo>
                  <a:lnTo>
                    <a:pt x="326898" y="636524"/>
                  </a:lnTo>
                  <a:lnTo>
                    <a:pt x="326898" y="619379"/>
                  </a:lnTo>
                  <a:lnTo>
                    <a:pt x="326898" y="636524"/>
                  </a:lnTo>
                  <a:lnTo>
                    <a:pt x="326898" y="653669"/>
                  </a:lnTo>
                  <a:cubicBezTo>
                    <a:pt x="146304" y="653669"/>
                    <a:pt x="0" y="507365"/>
                    <a:pt x="0" y="326771"/>
                  </a:cubicBezTo>
                  <a:lnTo>
                    <a:pt x="17145" y="326771"/>
                  </a:lnTo>
                  <a:lnTo>
                    <a:pt x="0" y="326771"/>
                  </a:lnTo>
                  <a:moveTo>
                    <a:pt x="34290" y="326771"/>
                  </a:moveTo>
                  <a:lnTo>
                    <a:pt x="17145" y="326771"/>
                  </a:lnTo>
                  <a:lnTo>
                    <a:pt x="34290" y="326771"/>
                  </a:lnTo>
                  <a:cubicBezTo>
                    <a:pt x="34290" y="488315"/>
                    <a:pt x="165227" y="619252"/>
                    <a:pt x="326771" y="619252"/>
                  </a:cubicBezTo>
                  <a:cubicBezTo>
                    <a:pt x="336296" y="619252"/>
                    <a:pt x="343916" y="626999"/>
                    <a:pt x="343916" y="636397"/>
                  </a:cubicBezTo>
                  <a:cubicBezTo>
                    <a:pt x="343916" y="645795"/>
                    <a:pt x="336169" y="653542"/>
                    <a:pt x="326771" y="653542"/>
                  </a:cubicBezTo>
                  <a:cubicBezTo>
                    <a:pt x="317373" y="653542"/>
                    <a:pt x="309626" y="645795"/>
                    <a:pt x="309626" y="636397"/>
                  </a:cubicBezTo>
                  <a:cubicBezTo>
                    <a:pt x="309626" y="626999"/>
                    <a:pt x="317373" y="619252"/>
                    <a:pt x="326771" y="619252"/>
                  </a:cubicBezTo>
                  <a:cubicBezTo>
                    <a:pt x="488315" y="619252"/>
                    <a:pt x="619252" y="488315"/>
                    <a:pt x="619252" y="326771"/>
                  </a:cubicBezTo>
                  <a:cubicBezTo>
                    <a:pt x="619252" y="320294"/>
                    <a:pt x="622935" y="314325"/>
                    <a:pt x="628777" y="311404"/>
                  </a:cubicBezTo>
                  <a:lnTo>
                    <a:pt x="636397" y="326771"/>
                  </a:lnTo>
                  <a:lnTo>
                    <a:pt x="619379" y="326771"/>
                  </a:lnTo>
                  <a:cubicBezTo>
                    <a:pt x="619379" y="165227"/>
                    <a:pt x="488315" y="34290"/>
                    <a:pt x="326771" y="34290"/>
                  </a:cubicBezTo>
                  <a:cubicBezTo>
                    <a:pt x="321564" y="34290"/>
                    <a:pt x="316611" y="31877"/>
                    <a:pt x="313309" y="27813"/>
                  </a:cubicBezTo>
                  <a:lnTo>
                    <a:pt x="326771" y="17145"/>
                  </a:lnTo>
                  <a:lnTo>
                    <a:pt x="326771" y="34290"/>
                  </a:lnTo>
                  <a:cubicBezTo>
                    <a:pt x="165227" y="34290"/>
                    <a:pt x="34290" y="165227"/>
                    <a:pt x="34290" y="326771"/>
                  </a:cubicBezTo>
                  <a:close/>
                </a:path>
              </a:pathLst>
            </a:custGeom>
            <a:solidFill>
              <a:srgbClr val="D7425E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5071095" y="8580760"/>
            <a:ext cx="722560" cy="25748"/>
            <a:chOff x="0" y="0"/>
            <a:chExt cx="963413" cy="3433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63422" cy="34290"/>
            </a:xfrm>
            <a:custGeom>
              <a:avLst/>
              <a:gdLst/>
              <a:ahLst/>
              <a:cxnLst/>
              <a:rect l="l" t="t" r="r" b="b"/>
              <a:pathLst>
                <a:path w="963422" h="34290">
                  <a:moveTo>
                    <a:pt x="0" y="0"/>
                  </a:moveTo>
                  <a:lnTo>
                    <a:pt x="963422" y="0"/>
                  </a:lnTo>
                  <a:lnTo>
                    <a:pt x="963422" y="34290"/>
                  </a:lnTo>
                  <a:lnTo>
                    <a:pt x="0" y="34290"/>
                  </a:lnTo>
                  <a:close/>
                </a:path>
              </a:pathLst>
            </a:custGeom>
            <a:solidFill>
              <a:srgbClr val="DD785E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4593729" y="8348587"/>
            <a:ext cx="490240" cy="490240"/>
            <a:chOff x="0" y="0"/>
            <a:chExt cx="653653" cy="653653"/>
          </a:xfrm>
        </p:grpSpPr>
        <p:sp>
          <p:nvSpPr>
            <p:cNvPr id="21" name="Freeform 21"/>
            <p:cNvSpPr/>
            <p:nvPr/>
          </p:nvSpPr>
          <p:spPr>
            <a:xfrm>
              <a:off x="17145" y="17145"/>
              <a:ext cx="619379" cy="619379"/>
            </a:xfrm>
            <a:custGeom>
              <a:avLst/>
              <a:gdLst/>
              <a:ahLst/>
              <a:cxnLst/>
              <a:rect l="l" t="t" r="r" b="b"/>
              <a:pathLst>
                <a:path w="619379" h="619379">
                  <a:moveTo>
                    <a:pt x="0" y="309626"/>
                  </a:moveTo>
                  <a:cubicBezTo>
                    <a:pt x="0" y="138557"/>
                    <a:pt x="138684" y="0"/>
                    <a:pt x="309626" y="0"/>
                  </a:cubicBezTo>
                  <a:cubicBezTo>
                    <a:pt x="480568" y="0"/>
                    <a:pt x="619379" y="138684"/>
                    <a:pt x="619379" y="309626"/>
                  </a:cubicBezTo>
                  <a:cubicBezTo>
                    <a:pt x="619379" y="480568"/>
                    <a:pt x="480695" y="619379"/>
                    <a:pt x="309626" y="619379"/>
                  </a:cubicBezTo>
                  <a:cubicBezTo>
                    <a:pt x="138557" y="619379"/>
                    <a:pt x="0" y="480695"/>
                    <a:pt x="0" y="309626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653669" cy="653669"/>
            </a:xfrm>
            <a:custGeom>
              <a:avLst/>
              <a:gdLst/>
              <a:ahLst/>
              <a:cxnLst/>
              <a:rect l="l" t="t" r="r" b="b"/>
              <a:pathLst>
                <a:path w="653669" h="653669">
                  <a:moveTo>
                    <a:pt x="0" y="326771"/>
                  </a:moveTo>
                  <a:cubicBezTo>
                    <a:pt x="0" y="146304"/>
                    <a:pt x="146304" y="0"/>
                    <a:pt x="326771" y="0"/>
                  </a:cubicBezTo>
                  <a:cubicBezTo>
                    <a:pt x="331978" y="0"/>
                    <a:pt x="336931" y="2413"/>
                    <a:pt x="340233" y="6477"/>
                  </a:cubicBezTo>
                  <a:lnTo>
                    <a:pt x="326771" y="17145"/>
                  </a:lnTo>
                  <a:lnTo>
                    <a:pt x="326771" y="0"/>
                  </a:lnTo>
                  <a:lnTo>
                    <a:pt x="326771" y="17145"/>
                  </a:lnTo>
                  <a:lnTo>
                    <a:pt x="326771" y="0"/>
                  </a:lnTo>
                  <a:cubicBezTo>
                    <a:pt x="507365" y="0"/>
                    <a:pt x="653669" y="146304"/>
                    <a:pt x="653669" y="326771"/>
                  </a:cubicBezTo>
                  <a:cubicBezTo>
                    <a:pt x="653669" y="333248"/>
                    <a:pt x="649986" y="339217"/>
                    <a:pt x="644144" y="342138"/>
                  </a:cubicBezTo>
                  <a:lnTo>
                    <a:pt x="636524" y="326771"/>
                  </a:lnTo>
                  <a:lnTo>
                    <a:pt x="653669" y="326771"/>
                  </a:lnTo>
                  <a:cubicBezTo>
                    <a:pt x="653669" y="507238"/>
                    <a:pt x="507365" y="653542"/>
                    <a:pt x="326898" y="653542"/>
                  </a:cubicBezTo>
                  <a:lnTo>
                    <a:pt x="326898" y="636524"/>
                  </a:lnTo>
                  <a:lnTo>
                    <a:pt x="326898" y="619379"/>
                  </a:lnTo>
                  <a:lnTo>
                    <a:pt x="326898" y="636524"/>
                  </a:lnTo>
                  <a:lnTo>
                    <a:pt x="326898" y="653669"/>
                  </a:lnTo>
                  <a:cubicBezTo>
                    <a:pt x="146304" y="653669"/>
                    <a:pt x="0" y="507365"/>
                    <a:pt x="0" y="326771"/>
                  </a:cubicBezTo>
                  <a:lnTo>
                    <a:pt x="17145" y="326771"/>
                  </a:lnTo>
                  <a:lnTo>
                    <a:pt x="0" y="326771"/>
                  </a:lnTo>
                  <a:moveTo>
                    <a:pt x="34290" y="326771"/>
                  </a:moveTo>
                  <a:lnTo>
                    <a:pt x="17145" y="326771"/>
                  </a:lnTo>
                  <a:lnTo>
                    <a:pt x="34290" y="326771"/>
                  </a:lnTo>
                  <a:cubicBezTo>
                    <a:pt x="34290" y="488315"/>
                    <a:pt x="165227" y="619252"/>
                    <a:pt x="326771" y="619252"/>
                  </a:cubicBezTo>
                  <a:cubicBezTo>
                    <a:pt x="336296" y="619252"/>
                    <a:pt x="343916" y="626999"/>
                    <a:pt x="343916" y="636397"/>
                  </a:cubicBezTo>
                  <a:cubicBezTo>
                    <a:pt x="343916" y="645795"/>
                    <a:pt x="336169" y="653542"/>
                    <a:pt x="326771" y="653542"/>
                  </a:cubicBezTo>
                  <a:cubicBezTo>
                    <a:pt x="317373" y="653542"/>
                    <a:pt x="309626" y="645795"/>
                    <a:pt x="309626" y="636397"/>
                  </a:cubicBezTo>
                  <a:cubicBezTo>
                    <a:pt x="309626" y="626999"/>
                    <a:pt x="317373" y="619252"/>
                    <a:pt x="326771" y="619252"/>
                  </a:cubicBezTo>
                  <a:cubicBezTo>
                    <a:pt x="488315" y="619252"/>
                    <a:pt x="619252" y="488315"/>
                    <a:pt x="619252" y="326771"/>
                  </a:cubicBezTo>
                  <a:cubicBezTo>
                    <a:pt x="619252" y="320294"/>
                    <a:pt x="622935" y="314325"/>
                    <a:pt x="628777" y="311404"/>
                  </a:cubicBezTo>
                  <a:lnTo>
                    <a:pt x="636397" y="326771"/>
                  </a:lnTo>
                  <a:lnTo>
                    <a:pt x="619379" y="326771"/>
                  </a:lnTo>
                  <a:cubicBezTo>
                    <a:pt x="619379" y="165227"/>
                    <a:pt x="488315" y="34290"/>
                    <a:pt x="326771" y="34290"/>
                  </a:cubicBezTo>
                  <a:cubicBezTo>
                    <a:pt x="321564" y="34290"/>
                    <a:pt x="316611" y="31877"/>
                    <a:pt x="313309" y="27813"/>
                  </a:cubicBezTo>
                  <a:lnTo>
                    <a:pt x="326771" y="17145"/>
                  </a:lnTo>
                  <a:lnTo>
                    <a:pt x="326771" y="34290"/>
                  </a:lnTo>
                  <a:cubicBezTo>
                    <a:pt x="165227" y="34290"/>
                    <a:pt x="34290" y="165227"/>
                    <a:pt x="34290" y="326771"/>
                  </a:cubicBezTo>
                  <a:close/>
                </a:path>
              </a:pathLst>
            </a:custGeom>
            <a:solidFill>
              <a:srgbClr val="DD785E"/>
            </a:solidFill>
          </p:spPr>
        </p:sp>
      </p:grpSp>
      <p:sp>
        <p:nvSpPr>
          <p:cNvPr id="23" name="Freeform 23"/>
          <p:cNvSpPr/>
          <p:nvPr/>
        </p:nvSpPr>
        <p:spPr>
          <a:xfrm>
            <a:off x="16667362" y="0"/>
            <a:ext cx="1620638" cy="1620638"/>
          </a:xfrm>
          <a:custGeom>
            <a:avLst/>
            <a:gdLst/>
            <a:ahLst/>
            <a:cxnLst/>
            <a:rect l="l" t="t" r="r" b="b"/>
            <a:pathLst>
              <a:path w="1620638" h="1620638">
                <a:moveTo>
                  <a:pt x="0" y="0"/>
                </a:moveTo>
                <a:lnTo>
                  <a:pt x="1620638" y="0"/>
                </a:lnTo>
                <a:lnTo>
                  <a:pt x="1620638" y="1620638"/>
                </a:lnTo>
                <a:lnTo>
                  <a:pt x="0" y="1620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4620726" y="3184356"/>
            <a:ext cx="9046548" cy="120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80"/>
              </a:lnSpc>
            </a:pPr>
            <a:r>
              <a:rPr lang="en-US" sz="4063">
                <a:solidFill>
                  <a:srgbClr val="FFFFFF"/>
                </a:solidFill>
                <a:latin typeface="Nunito Bold"/>
              </a:rPr>
              <a:t>Purpose of Facility Mapping in Hospitals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834965" y="4984135"/>
            <a:ext cx="7620" cy="305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7"/>
              </a:lnSpc>
            </a:pPr>
            <a:r>
              <a:rPr lang="en-US" sz="2438">
                <a:solidFill>
                  <a:srgbClr val="F2B42D"/>
                </a:solidFill>
                <a:latin typeface="Nunito Bold"/>
              </a:rPr>
              <a:t>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065699" y="4990684"/>
            <a:ext cx="1881515" cy="240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032">
                <a:solidFill>
                  <a:srgbClr val="F2B42D"/>
                </a:solidFill>
                <a:latin typeface="Nunito Bold"/>
              </a:rPr>
              <a:t>Efficiency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065699" y="5379869"/>
            <a:ext cx="7601575" cy="635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1"/>
              </a:lnSpc>
            </a:pPr>
            <a:r>
              <a:rPr lang="en-US" sz="1625" dirty="0">
                <a:solidFill>
                  <a:srgbClr val="FFFFFF"/>
                </a:solidFill>
                <a:latin typeface="PT Sans"/>
              </a:rPr>
              <a:t>Facility mapping helps optimize the layout and use of hospital spaces for better workflow and resource allocation.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834965" y="6710244"/>
            <a:ext cx="7620" cy="305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7"/>
              </a:lnSpc>
            </a:pPr>
            <a:r>
              <a:rPr lang="en-US" sz="2438">
                <a:solidFill>
                  <a:srgbClr val="D7425E"/>
                </a:solidFill>
                <a:latin typeface="Nunito Bold"/>
              </a:rPr>
              <a:t>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065699" y="6716792"/>
            <a:ext cx="2827020" cy="240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032">
                <a:solidFill>
                  <a:srgbClr val="D7425E"/>
                </a:solidFill>
                <a:latin typeface="Nunito Bold"/>
              </a:rPr>
              <a:t>Emergency Preparedness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065699" y="7355736"/>
            <a:ext cx="7601575" cy="631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1"/>
              </a:lnSpc>
            </a:pPr>
            <a:r>
              <a:rPr lang="en-US" sz="1625" dirty="0">
                <a:solidFill>
                  <a:srgbClr val="FFFFFF"/>
                </a:solidFill>
                <a:latin typeface="PT Sans"/>
              </a:rPr>
              <a:t>It assists in creating evacuation plans and identifying emergency response locations for quick access during critical situations.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834965" y="8436353"/>
            <a:ext cx="7620" cy="305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7"/>
              </a:lnSpc>
            </a:pPr>
            <a:r>
              <a:rPr lang="en-US" sz="2438">
                <a:solidFill>
                  <a:srgbClr val="DD785E"/>
                </a:solidFill>
                <a:latin typeface="Nunito Bold"/>
              </a:rPr>
              <a:t>3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065699" y="8442900"/>
            <a:ext cx="1969770" cy="240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0"/>
              </a:lnSpc>
            </a:pPr>
            <a:r>
              <a:rPr lang="en-US" sz="2032">
                <a:solidFill>
                  <a:srgbClr val="DD785E"/>
                </a:solidFill>
                <a:latin typeface="Nunito Bold"/>
              </a:rPr>
              <a:t>Visitor Experience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065699" y="9084231"/>
            <a:ext cx="7601575" cy="635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1"/>
              </a:lnSpc>
            </a:pPr>
            <a:r>
              <a:rPr lang="en-US" sz="1625">
                <a:solidFill>
                  <a:srgbClr val="FFFFFF"/>
                </a:solidFill>
                <a:latin typeface="PT Sans"/>
              </a:rPr>
              <a:t>Enhancing the experience for patients, visitors, and staff by providing clear, easy-to-follow directions to different departments and facilities within the hospital.</a:t>
            </a:r>
          </a:p>
        </p:txBody>
      </p:sp>
      <p:sp>
        <p:nvSpPr>
          <p:cNvPr id="34" name="Freeform 3">
            <a:extLst>
              <a:ext uri="{FF2B5EF4-FFF2-40B4-BE49-F238E27FC236}">
                <a16:creationId xmlns:a16="http://schemas.microsoft.com/office/drawing/2014/main" id="{A8B411B3-770A-4F1D-8185-2117D3AB83DD}"/>
              </a:ext>
            </a:extLst>
          </p:cNvPr>
          <p:cNvSpPr/>
          <p:nvPr/>
        </p:nvSpPr>
        <p:spPr>
          <a:xfrm rot="1748409">
            <a:off x="-2730311" y="6849815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5" name="Freeform 4">
            <a:extLst>
              <a:ext uri="{FF2B5EF4-FFF2-40B4-BE49-F238E27FC236}">
                <a16:creationId xmlns:a16="http://schemas.microsoft.com/office/drawing/2014/main" id="{0D4494C0-C2F8-4F01-834F-830561915B06}"/>
              </a:ext>
            </a:extLst>
          </p:cNvPr>
          <p:cNvSpPr/>
          <p:nvPr/>
        </p:nvSpPr>
        <p:spPr>
          <a:xfrm rot="2223819">
            <a:off x="11729331" y="-7151232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8" y="0"/>
                </a:lnTo>
                <a:lnTo>
                  <a:pt x="12596878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955D7712-876E-43B6-8E64-67EB729495C1}"/>
              </a:ext>
            </a:extLst>
          </p:cNvPr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7">
            <a:extLst>
              <a:ext uri="{FF2B5EF4-FFF2-40B4-BE49-F238E27FC236}">
                <a16:creationId xmlns:a16="http://schemas.microsoft.com/office/drawing/2014/main" id="{FE9FD58F-0C02-446B-B9BC-368DCD7C42AC}"/>
              </a:ext>
            </a:extLst>
          </p:cNvPr>
          <p:cNvSpPr/>
          <p:nvPr/>
        </p:nvSpPr>
        <p:spPr>
          <a:xfrm rot="-8194833">
            <a:off x="14482979" y="8370874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7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74902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6667362" y="0"/>
            <a:ext cx="1620638" cy="1620638"/>
          </a:xfrm>
          <a:custGeom>
            <a:avLst/>
            <a:gdLst/>
            <a:ahLst/>
            <a:cxnLst/>
            <a:rect l="l" t="t" r="r" b="b"/>
            <a:pathLst>
              <a:path w="1620638" h="1620638">
                <a:moveTo>
                  <a:pt x="0" y="0"/>
                </a:moveTo>
                <a:lnTo>
                  <a:pt x="1620638" y="0"/>
                </a:lnTo>
                <a:lnTo>
                  <a:pt x="1620638" y="1620638"/>
                </a:lnTo>
                <a:lnTo>
                  <a:pt x="0" y="1620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26926" y="2585770"/>
            <a:ext cx="12233999" cy="1663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>
                <a:solidFill>
                  <a:srgbClr val="FFFFFF"/>
                </a:solidFill>
                <a:latin typeface="Nunito Bold"/>
              </a:rPr>
              <a:t>Benefits of Facility Mapping for the Public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26926" y="5015984"/>
            <a:ext cx="2594550" cy="36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FFFFFF"/>
                </a:solidFill>
                <a:latin typeface="Nunito Bold"/>
              </a:rPr>
              <a:t>Reduced Stress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26926" y="5670530"/>
            <a:ext cx="3503890" cy="1761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FFFFFF"/>
                </a:solidFill>
                <a:latin typeface="PT Sans"/>
              </a:rPr>
              <a:t>Minimizes confusion and stress for patients and visitors navigating the complex hospital environment.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00688" y="5015984"/>
            <a:ext cx="2594550" cy="36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FFFFFF"/>
                </a:solidFill>
                <a:latin typeface="Nunito Bold"/>
              </a:rPr>
              <a:t>Time Saving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00688" y="5670530"/>
            <a:ext cx="3503890" cy="1761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FFFFFF"/>
                </a:solidFill>
                <a:latin typeface="PT Sans"/>
              </a:rPr>
              <a:t>Enables people to reach their destinations within the hospital quickly, saving time and reducing frustration.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74447" y="5015984"/>
            <a:ext cx="4207582" cy="430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FFFFFF"/>
                </a:solidFill>
                <a:latin typeface="Nunito Bold"/>
              </a:rPr>
              <a:t>Improved Accessibility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74447" y="5670530"/>
            <a:ext cx="3503890" cy="2155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FFFFFF"/>
                </a:solidFill>
                <a:latin typeface="PT Sans"/>
              </a:rPr>
              <a:t>Enhances accessibility, making it easier for individuals with disabilities or mobility issues to find their way around.</a:t>
            </a:r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B50F2542-E4AE-4AB2-BCE7-5EB06234C4BC}"/>
              </a:ext>
            </a:extLst>
          </p:cNvPr>
          <p:cNvSpPr/>
          <p:nvPr/>
        </p:nvSpPr>
        <p:spPr>
          <a:xfrm rot="1748409">
            <a:off x="-1871927" y="7973496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D7BA333B-9F6B-41AF-9046-87E9BF5E49E6}"/>
              </a:ext>
            </a:extLst>
          </p:cNvPr>
          <p:cNvSpPr/>
          <p:nvPr/>
        </p:nvSpPr>
        <p:spPr>
          <a:xfrm rot="2223819">
            <a:off x="12132516" y="-7150409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8" y="0"/>
                </a:lnTo>
                <a:lnTo>
                  <a:pt x="12596878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325C6E91-44BA-4663-BA79-9BF0B7E5FD32}"/>
              </a:ext>
            </a:extLst>
          </p:cNvPr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B4917E95-3916-4B6F-93BC-F9F79E47BE55}"/>
              </a:ext>
            </a:extLst>
          </p:cNvPr>
          <p:cNvSpPr/>
          <p:nvPr/>
        </p:nvSpPr>
        <p:spPr>
          <a:xfrm rot="-8194833">
            <a:off x="14482979" y="8370874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74902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918148" y="4699620"/>
            <a:ext cx="659606" cy="659606"/>
            <a:chOff x="0" y="0"/>
            <a:chExt cx="879475" cy="879475"/>
          </a:xfrm>
        </p:grpSpPr>
        <p:sp>
          <p:nvSpPr>
            <p:cNvPr id="6" name="Freeform 6"/>
            <p:cNvSpPr/>
            <p:nvPr/>
          </p:nvSpPr>
          <p:spPr>
            <a:xfrm>
              <a:off x="23114" y="23114"/>
              <a:ext cx="833120" cy="833120"/>
            </a:xfrm>
            <a:custGeom>
              <a:avLst/>
              <a:gdLst/>
              <a:ahLst/>
              <a:cxnLst/>
              <a:rect l="l" t="t" r="r" b="b"/>
              <a:pathLst>
                <a:path w="833120" h="833120">
                  <a:moveTo>
                    <a:pt x="0" y="416560"/>
                  </a:moveTo>
                  <a:cubicBezTo>
                    <a:pt x="0" y="186436"/>
                    <a:pt x="186563" y="0"/>
                    <a:pt x="416560" y="0"/>
                  </a:cubicBezTo>
                  <a:cubicBezTo>
                    <a:pt x="646557" y="0"/>
                    <a:pt x="833120" y="186563"/>
                    <a:pt x="833120" y="416560"/>
                  </a:cubicBezTo>
                  <a:cubicBezTo>
                    <a:pt x="833120" y="646557"/>
                    <a:pt x="646557" y="833120"/>
                    <a:pt x="416560" y="833120"/>
                  </a:cubicBezTo>
                  <a:cubicBezTo>
                    <a:pt x="186563" y="833120"/>
                    <a:pt x="0" y="646557"/>
                    <a:pt x="0" y="416560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879475" cy="879475"/>
            </a:xfrm>
            <a:custGeom>
              <a:avLst/>
              <a:gdLst/>
              <a:ahLst/>
              <a:cxnLst/>
              <a:rect l="l" t="t" r="r" b="b"/>
              <a:pathLst>
                <a:path w="879475" h="879475">
                  <a:moveTo>
                    <a:pt x="0" y="439674"/>
                  </a:moveTo>
                  <a:cubicBezTo>
                    <a:pt x="0" y="196850"/>
                    <a:pt x="196850" y="0"/>
                    <a:pt x="439674" y="0"/>
                  </a:cubicBezTo>
                  <a:cubicBezTo>
                    <a:pt x="443992" y="0"/>
                    <a:pt x="448310" y="1270"/>
                    <a:pt x="451866" y="3556"/>
                  </a:cubicBezTo>
                  <a:lnTo>
                    <a:pt x="439674" y="23114"/>
                  </a:lnTo>
                  <a:lnTo>
                    <a:pt x="439674" y="0"/>
                  </a:lnTo>
                  <a:lnTo>
                    <a:pt x="439674" y="23114"/>
                  </a:lnTo>
                  <a:lnTo>
                    <a:pt x="439674" y="0"/>
                  </a:lnTo>
                  <a:cubicBezTo>
                    <a:pt x="682625" y="0"/>
                    <a:pt x="879475" y="196850"/>
                    <a:pt x="879475" y="439674"/>
                  </a:cubicBezTo>
                  <a:cubicBezTo>
                    <a:pt x="879475" y="445770"/>
                    <a:pt x="877062" y="451739"/>
                    <a:pt x="872744" y="456057"/>
                  </a:cubicBezTo>
                  <a:lnTo>
                    <a:pt x="856361" y="439674"/>
                  </a:lnTo>
                  <a:lnTo>
                    <a:pt x="879475" y="439674"/>
                  </a:lnTo>
                  <a:cubicBezTo>
                    <a:pt x="879475" y="682498"/>
                    <a:pt x="682625" y="879475"/>
                    <a:pt x="439674" y="879475"/>
                  </a:cubicBezTo>
                  <a:lnTo>
                    <a:pt x="439674" y="856361"/>
                  </a:lnTo>
                  <a:lnTo>
                    <a:pt x="439674" y="833247"/>
                  </a:lnTo>
                  <a:lnTo>
                    <a:pt x="439674" y="856361"/>
                  </a:lnTo>
                  <a:lnTo>
                    <a:pt x="439674" y="879475"/>
                  </a:lnTo>
                  <a:cubicBezTo>
                    <a:pt x="196850" y="879475"/>
                    <a:pt x="0" y="682625"/>
                    <a:pt x="0" y="439674"/>
                  </a:cubicBezTo>
                  <a:moveTo>
                    <a:pt x="46228" y="439674"/>
                  </a:moveTo>
                  <a:lnTo>
                    <a:pt x="23114" y="439674"/>
                  </a:lnTo>
                  <a:lnTo>
                    <a:pt x="46228" y="439674"/>
                  </a:lnTo>
                  <a:cubicBezTo>
                    <a:pt x="46228" y="656971"/>
                    <a:pt x="222377" y="833120"/>
                    <a:pt x="439674" y="833120"/>
                  </a:cubicBezTo>
                  <a:cubicBezTo>
                    <a:pt x="452501" y="833120"/>
                    <a:pt x="462788" y="843407"/>
                    <a:pt x="462788" y="856234"/>
                  </a:cubicBezTo>
                  <a:cubicBezTo>
                    <a:pt x="462788" y="869061"/>
                    <a:pt x="452501" y="879348"/>
                    <a:pt x="439674" y="879348"/>
                  </a:cubicBezTo>
                  <a:cubicBezTo>
                    <a:pt x="426847" y="879348"/>
                    <a:pt x="416560" y="869061"/>
                    <a:pt x="416560" y="856234"/>
                  </a:cubicBezTo>
                  <a:cubicBezTo>
                    <a:pt x="416560" y="843407"/>
                    <a:pt x="426847" y="833120"/>
                    <a:pt x="439674" y="833120"/>
                  </a:cubicBezTo>
                  <a:cubicBezTo>
                    <a:pt x="656971" y="833120"/>
                    <a:pt x="833120" y="656971"/>
                    <a:pt x="833120" y="439674"/>
                  </a:cubicBezTo>
                  <a:cubicBezTo>
                    <a:pt x="833120" y="433578"/>
                    <a:pt x="835533" y="427609"/>
                    <a:pt x="839851" y="423291"/>
                  </a:cubicBezTo>
                  <a:lnTo>
                    <a:pt x="856234" y="439674"/>
                  </a:lnTo>
                  <a:lnTo>
                    <a:pt x="833247" y="439674"/>
                  </a:lnTo>
                  <a:cubicBezTo>
                    <a:pt x="833247" y="222377"/>
                    <a:pt x="657098" y="46228"/>
                    <a:pt x="439801" y="46228"/>
                  </a:cubicBezTo>
                  <a:cubicBezTo>
                    <a:pt x="435483" y="46228"/>
                    <a:pt x="431165" y="44958"/>
                    <a:pt x="427609" y="42672"/>
                  </a:cubicBezTo>
                  <a:lnTo>
                    <a:pt x="439801" y="23114"/>
                  </a:lnTo>
                  <a:lnTo>
                    <a:pt x="439801" y="46228"/>
                  </a:lnTo>
                  <a:cubicBezTo>
                    <a:pt x="222377" y="46228"/>
                    <a:pt x="46228" y="222377"/>
                    <a:pt x="46228" y="439674"/>
                  </a:cubicBezTo>
                  <a:close/>
                </a:path>
              </a:pathLst>
            </a:custGeom>
            <a:solidFill>
              <a:srgbClr val="F2B42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149629" y="4699620"/>
            <a:ext cx="659606" cy="659606"/>
            <a:chOff x="0" y="0"/>
            <a:chExt cx="879475" cy="879475"/>
          </a:xfrm>
        </p:grpSpPr>
        <p:sp>
          <p:nvSpPr>
            <p:cNvPr id="9" name="Freeform 9"/>
            <p:cNvSpPr/>
            <p:nvPr/>
          </p:nvSpPr>
          <p:spPr>
            <a:xfrm>
              <a:off x="23114" y="23114"/>
              <a:ext cx="833120" cy="833120"/>
            </a:xfrm>
            <a:custGeom>
              <a:avLst/>
              <a:gdLst/>
              <a:ahLst/>
              <a:cxnLst/>
              <a:rect l="l" t="t" r="r" b="b"/>
              <a:pathLst>
                <a:path w="833120" h="833120">
                  <a:moveTo>
                    <a:pt x="0" y="416560"/>
                  </a:moveTo>
                  <a:cubicBezTo>
                    <a:pt x="0" y="186436"/>
                    <a:pt x="186563" y="0"/>
                    <a:pt x="416560" y="0"/>
                  </a:cubicBezTo>
                  <a:cubicBezTo>
                    <a:pt x="646557" y="0"/>
                    <a:pt x="833120" y="186563"/>
                    <a:pt x="833120" y="416560"/>
                  </a:cubicBezTo>
                  <a:cubicBezTo>
                    <a:pt x="833120" y="646557"/>
                    <a:pt x="646557" y="833120"/>
                    <a:pt x="416560" y="833120"/>
                  </a:cubicBezTo>
                  <a:cubicBezTo>
                    <a:pt x="186563" y="833120"/>
                    <a:pt x="0" y="646557"/>
                    <a:pt x="0" y="416560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879475" cy="879475"/>
            </a:xfrm>
            <a:custGeom>
              <a:avLst/>
              <a:gdLst/>
              <a:ahLst/>
              <a:cxnLst/>
              <a:rect l="l" t="t" r="r" b="b"/>
              <a:pathLst>
                <a:path w="879475" h="879475">
                  <a:moveTo>
                    <a:pt x="0" y="439674"/>
                  </a:moveTo>
                  <a:cubicBezTo>
                    <a:pt x="0" y="196850"/>
                    <a:pt x="196850" y="0"/>
                    <a:pt x="439674" y="0"/>
                  </a:cubicBezTo>
                  <a:cubicBezTo>
                    <a:pt x="443992" y="0"/>
                    <a:pt x="448310" y="1270"/>
                    <a:pt x="451866" y="3556"/>
                  </a:cubicBezTo>
                  <a:lnTo>
                    <a:pt x="439674" y="23114"/>
                  </a:lnTo>
                  <a:lnTo>
                    <a:pt x="439674" y="0"/>
                  </a:lnTo>
                  <a:lnTo>
                    <a:pt x="439674" y="23114"/>
                  </a:lnTo>
                  <a:lnTo>
                    <a:pt x="439674" y="0"/>
                  </a:lnTo>
                  <a:cubicBezTo>
                    <a:pt x="682625" y="0"/>
                    <a:pt x="879475" y="196850"/>
                    <a:pt x="879475" y="439674"/>
                  </a:cubicBezTo>
                  <a:cubicBezTo>
                    <a:pt x="879475" y="445770"/>
                    <a:pt x="877062" y="451739"/>
                    <a:pt x="872744" y="456057"/>
                  </a:cubicBezTo>
                  <a:lnTo>
                    <a:pt x="856361" y="439674"/>
                  </a:lnTo>
                  <a:lnTo>
                    <a:pt x="879475" y="439674"/>
                  </a:lnTo>
                  <a:cubicBezTo>
                    <a:pt x="879475" y="682498"/>
                    <a:pt x="682625" y="879475"/>
                    <a:pt x="439674" y="879475"/>
                  </a:cubicBezTo>
                  <a:lnTo>
                    <a:pt x="439674" y="856361"/>
                  </a:lnTo>
                  <a:lnTo>
                    <a:pt x="439674" y="833247"/>
                  </a:lnTo>
                  <a:lnTo>
                    <a:pt x="439674" y="856361"/>
                  </a:lnTo>
                  <a:lnTo>
                    <a:pt x="439674" y="879475"/>
                  </a:lnTo>
                  <a:cubicBezTo>
                    <a:pt x="196850" y="879475"/>
                    <a:pt x="0" y="682625"/>
                    <a:pt x="0" y="439674"/>
                  </a:cubicBezTo>
                  <a:moveTo>
                    <a:pt x="46228" y="439674"/>
                  </a:moveTo>
                  <a:lnTo>
                    <a:pt x="23114" y="439674"/>
                  </a:lnTo>
                  <a:lnTo>
                    <a:pt x="46228" y="439674"/>
                  </a:lnTo>
                  <a:cubicBezTo>
                    <a:pt x="46228" y="656971"/>
                    <a:pt x="222377" y="833120"/>
                    <a:pt x="439674" y="833120"/>
                  </a:cubicBezTo>
                  <a:cubicBezTo>
                    <a:pt x="452501" y="833120"/>
                    <a:pt x="462788" y="843407"/>
                    <a:pt x="462788" y="856234"/>
                  </a:cubicBezTo>
                  <a:cubicBezTo>
                    <a:pt x="462788" y="869061"/>
                    <a:pt x="452501" y="879348"/>
                    <a:pt x="439674" y="879348"/>
                  </a:cubicBezTo>
                  <a:cubicBezTo>
                    <a:pt x="426847" y="879348"/>
                    <a:pt x="416560" y="869061"/>
                    <a:pt x="416560" y="856234"/>
                  </a:cubicBezTo>
                  <a:cubicBezTo>
                    <a:pt x="416560" y="843407"/>
                    <a:pt x="426847" y="833120"/>
                    <a:pt x="439674" y="833120"/>
                  </a:cubicBezTo>
                  <a:cubicBezTo>
                    <a:pt x="656971" y="833120"/>
                    <a:pt x="833120" y="656971"/>
                    <a:pt x="833120" y="439674"/>
                  </a:cubicBezTo>
                  <a:cubicBezTo>
                    <a:pt x="833120" y="433578"/>
                    <a:pt x="835533" y="427609"/>
                    <a:pt x="839851" y="423291"/>
                  </a:cubicBezTo>
                  <a:lnTo>
                    <a:pt x="856234" y="439674"/>
                  </a:lnTo>
                  <a:lnTo>
                    <a:pt x="833247" y="439674"/>
                  </a:lnTo>
                  <a:cubicBezTo>
                    <a:pt x="833247" y="222377"/>
                    <a:pt x="657098" y="46228"/>
                    <a:pt x="439801" y="46228"/>
                  </a:cubicBezTo>
                  <a:cubicBezTo>
                    <a:pt x="435483" y="46228"/>
                    <a:pt x="431165" y="44958"/>
                    <a:pt x="427609" y="42672"/>
                  </a:cubicBezTo>
                  <a:lnTo>
                    <a:pt x="439801" y="23114"/>
                  </a:lnTo>
                  <a:lnTo>
                    <a:pt x="439801" y="46228"/>
                  </a:lnTo>
                  <a:cubicBezTo>
                    <a:pt x="222377" y="46228"/>
                    <a:pt x="46228" y="222377"/>
                    <a:pt x="46228" y="439674"/>
                  </a:cubicBezTo>
                  <a:close/>
                </a:path>
              </a:pathLst>
            </a:custGeom>
            <a:solidFill>
              <a:srgbClr val="D7425E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1381110" y="4699620"/>
            <a:ext cx="659606" cy="659606"/>
            <a:chOff x="0" y="0"/>
            <a:chExt cx="879475" cy="879475"/>
          </a:xfrm>
        </p:grpSpPr>
        <p:sp>
          <p:nvSpPr>
            <p:cNvPr id="12" name="Freeform 12"/>
            <p:cNvSpPr/>
            <p:nvPr/>
          </p:nvSpPr>
          <p:spPr>
            <a:xfrm>
              <a:off x="23114" y="23114"/>
              <a:ext cx="833120" cy="833120"/>
            </a:xfrm>
            <a:custGeom>
              <a:avLst/>
              <a:gdLst/>
              <a:ahLst/>
              <a:cxnLst/>
              <a:rect l="l" t="t" r="r" b="b"/>
              <a:pathLst>
                <a:path w="833120" h="833120">
                  <a:moveTo>
                    <a:pt x="0" y="416560"/>
                  </a:moveTo>
                  <a:cubicBezTo>
                    <a:pt x="0" y="186436"/>
                    <a:pt x="186563" y="0"/>
                    <a:pt x="416560" y="0"/>
                  </a:cubicBezTo>
                  <a:cubicBezTo>
                    <a:pt x="646557" y="0"/>
                    <a:pt x="833120" y="186563"/>
                    <a:pt x="833120" y="416560"/>
                  </a:cubicBezTo>
                  <a:cubicBezTo>
                    <a:pt x="833120" y="646557"/>
                    <a:pt x="646557" y="833120"/>
                    <a:pt x="416560" y="833120"/>
                  </a:cubicBezTo>
                  <a:cubicBezTo>
                    <a:pt x="186563" y="833120"/>
                    <a:pt x="0" y="646557"/>
                    <a:pt x="0" y="416560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879475" cy="879475"/>
            </a:xfrm>
            <a:custGeom>
              <a:avLst/>
              <a:gdLst/>
              <a:ahLst/>
              <a:cxnLst/>
              <a:rect l="l" t="t" r="r" b="b"/>
              <a:pathLst>
                <a:path w="879475" h="879475">
                  <a:moveTo>
                    <a:pt x="0" y="439674"/>
                  </a:moveTo>
                  <a:cubicBezTo>
                    <a:pt x="0" y="196850"/>
                    <a:pt x="196850" y="0"/>
                    <a:pt x="439674" y="0"/>
                  </a:cubicBezTo>
                  <a:cubicBezTo>
                    <a:pt x="443992" y="0"/>
                    <a:pt x="448310" y="1270"/>
                    <a:pt x="451866" y="3556"/>
                  </a:cubicBezTo>
                  <a:lnTo>
                    <a:pt x="439674" y="23114"/>
                  </a:lnTo>
                  <a:lnTo>
                    <a:pt x="439674" y="0"/>
                  </a:lnTo>
                  <a:lnTo>
                    <a:pt x="439674" y="23114"/>
                  </a:lnTo>
                  <a:lnTo>
                    <a:pt x="439674" y="0"/>
                  </a:lnTo>
                  <a:cubicBezTo>
                    <a:pt x="682625" y="0"/>
                    <a:pt x="879475" y="196850"/>
                    <a:pt x="879475" y="439674"/>
                  </a:cubicBezTo>
                  <a:cubicBezTo>
                    <a:pt x="879475" y="445770"/>
                    <a:pt x="877062" y="451739"/>
                    <a:pt x="872744" y="456057"/>
                  </a:cubicBezTo>
                  <a:lnTo>
                    <a:pt x="856361" y="439674"/>
                  </a:lnTo>
                  <a:lnTo>
                    <a:pt x="879475" y="439674"/>
                  </a:lnTo>
                  <a:cubicBezTo>
                    <a:pt x="879475" y="682498"/>
                    <a:pt x="682625" y="879475"/>
                    <a:pt x="439674" y="879475"/>
                  </a:cubicBezTo>
                  <a:lnTo>
                    <a:pt x="439674" y="856361"/>
                  </a:lnTo>
                  <a:lnTo>
                    <a:pt x="439674" y="833247"/>
                  </a:lnTo>
                  <a:lnTo>
                    <a:pt x="439674" y="856361"/>
                  </a:lnTo>
                  <a:lnTo>
                    <a:pt x="439674" y="879475"/>
                  </a:lnTo>
                  <a:cubicBezTo>
                    <a:pt x="196850" y="879475"/>
                    <a:pt x="0" y="682625"/>
                    <a:pt x="0" y="439674"/>
                  </a:cubicBezTo>
                  <a:moveTo>
                    <a:pt x="46228" y="439674"/>
                  </a:moveTo>
                  <a:lnTo>
                    <a:pt x="23114" y="439674"/>
                  </a:lnTo>
                  <a:lnTo>
                    <a:pt x="46228" y="439674"/>
                  </a:lnTo>
                  <a:cubicBezTo>
                    <a:pt x="46228" y="656971"/>
                    <a:pt x="222377" y="833120"/>
                    <a:pt x="439674" y="833120"/>
                  </a:cubicBezTo>
                  <a:cubicBezTo>
                    <a:pt x="452501" y="833120"/>
                    <a:pt x="462788" y="843407"/>
                    <a:pt x="462788" y="856234"/>
                  </a:cubicBezTo>
                  <a:cubicBezTo>
                    <a:pt x="462788" y="869061"/>
                    <a:pt x="452501" y="879348"/>
                    <a:pt x="439674" y="879348"/>
                  </a:cubicBezTo>
                  <a:cubicBezTo>
                    <a:pt x="426847" y="879348"/>
                    <a:pt x="416560" y="869061"/>
                    <a:pt x="416560" y="856234"/>
                  </a:cubicBezTo>
                  <a:cubicBezTo>
                    <a:pt x="416560" y="843407"/>
                    <a:pt x="426847" y="833120"/>
                    <a:pt x="439674" y="833120"/>
                  </a:cubicBezTo>
                  <a:cubicBezTo>
                    <a:pt x="656971" y="833120"/>
                    <a:pt x="833120" y="656971"/>
                    <a:pt x="833120" y="439674"/>
                  </a:cubicBezTo>
                  <a:cubicBezTo>
                    <a:pt x="833120" y="433578"/>
                    <a:pt x="835533" y="427609"/>
                    <a:pt x="839851" y="423291"/>
                  </a:cubicBezTo>
                  <a:lnTo>
                    <a:pt x="856234" y="439674"/>
                  </a:lnTo>
                  <a:lnTo>
                    <a:pt x="833247" y="439674"/>
                  </a:lnTo>
                  <a:cubicBezTo>
                    <a:pt x="833247" y="222377"/>
                    <a:pt x="657098" y="46228"/>
                    <a:pt x="439801" y="46228"/>
                  </a:cubicBezTo>
                  <a:cubicBezTo>
                    <a:pt x="435483" y="46228"/>
                    <a:pt x="431165" y="44958"/>
                    <a:pt x="427609" y="42672"/>
                  </a:cubicBezTo>
                  <a:lnTo>
                    <a:pt x="439801" y="23114"/>
                  </a:lnTo>
                  <a:lnTo>
                    <a:pt x="439801" y="46228"/>
                  </a:lnTo>
                  <a:cubicBezTo>
                    <a:pt x="222377" y="46228"/>
                    <a:pt x="46228" y="222377"/>
                    <a:pt x="46228" y="439674"/>
                  </a:cubicBezTo>
                  <a:close/>
                </a:path>
              </a:pathLst>
            </a:custGeom>
            <a:solidFill>
              <a:srgbClr val="DD785E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16667362" y="0"/>
            <a:ext cx="1620638" cy="1620638"/>
          </a:xfrm>
          <a:custGeom>
            <a:avLst/>
            <a:gdLst/>
            <a:ahLst/>
            <a:cxnLst/>
            <a:rect l="l" t="t" r="r" b="b"/>
            <a:pathLst>
              <a:path w="1620638" h="1620638">
                <a:moveTo>
                  <a:pt x="0" y="0"/>
                </a:moveTo>
                <a:lnTo>
                  <a:pt x="1620638" y="0"/>
                </a:lnTo>
                <a:lnTo>
                  <a:pt x="1620638" y="1620638"/>
                </a:lnTo>
                <a:lnTo>
                  <a:pt x="0" y="1620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026926" y="2235280"/>
            <a:ext cx="12233999" cy="1663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>
                <a:solidFill>
                  <a:srgbClr val="FFFFFF"/>
                </a:solidFill>
                <a:latin typeface="Nunito Bold"/>
              </a:rPr>
              <a:t>Features and Functionalities of Health Tech Facility Mapping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15491" y="4795719"/>
            <a:ext cx="64770" cy="44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>
                <a:solidFill>
                  <a:srgbClr val="F2B42D"/>
                </a:solidFill>
                <a:latin typeface="Nunito Bold"/>
              </a:rPr>
              <a:t>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929569" y="4839028"/>
            <a:ext cx="2594550" cy="36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F2B42D"/>
                </a:solidFill>
                <a:latin typeface="Nunito Bold"/>
              </a:rPr>
              <a:t>Interactive Maps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29569" y="5816381"/>
            <a:ext cx="2868245" cy="2594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FFFFFF"/>
                </a:solidFill>
                <a:latin typeface="PT Sans"/>
              </a:rPr>
              <a:t>Users can interact with maps on digital devices to locate specific facilities or points of interest within the hospital.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446972" y="4795719"/>
            <a:ext cx="64770" cy="44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>
                <a:solidFill>
                  <a:srgbClr val="D7425E"/>
                </a:solidFill>
                <a:latin typeface="Nunito Bold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161050" y="4839028"/>
            <a:ext cx="2868245" cy="79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D7425E"/>
                </a:solidFill>
                <a:latin typeface="Nunito Bold"/>
              </a:rPr>
              <a:t>Real-Time Updates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161050" y="5816381"/>
            <a:ext cx="2868245" cy="220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FFFFFF"/>
                </a:solidFill>
                <a:latin typeface="PT Sans"/>
              </a:rPr>
              <a:t>Provides information on current waiting times, bed availability, and any ongoing maintenance or construction work.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678454" y="4795719"/>
            <a:ext cx="64770" cy="44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1"/>
              </a:lnSpc>
            </a:pPr>
            <a:r>
              <a:rPr lang="en-US" sz="3279">
                <a:solidFill>
                  <a:srgbClr val="DD785E"/>
                </a:solidFill>
                <a:latin typeface="Nunito Bold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92531" y="4839028"/>
            <a:ext cx="2868245" cy="79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DD785E"/>
                </a:solidFill>
                <a:latin typeface="Nunito Bold"/>
              </a:rPr>
              <a:t>Immersive Realities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392531" y="5816381"/>
            <a:ext cx="2868245" cy="220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FFFFFF"/>
                </a:solidFill>
                <a:latin typeface="PT Sans"/>
              </a:rPr>
              <a:t>We are going to give the user the visual implementation of our registered hospitals through AR VR.</a:t>
            </a:r>
          </a:p>
        </p:txBody>
      </p:sp>
      <p:sp>
        <p:nvSpPr>
          <p:cNvPr id="25" name="Freeform 3">
            <a:extLst>
              <a:ext uri="{FF2B5EF4-FFF2-40B4-BE49-F238E27FC236}">
                <a16:creationId xmlns:a16="http://schemas.microsoft.com/office/drawing/2014/main" id="{598E1757-EF43-4CA9-B58B-09B45632C95E}"/>
              </a:ext>
            </a:extLst>
          </p:cNvPr>
          <p:cNvSpPr/>
          <p:nvPr/>
        </p:nvSpPr>
        <p:spPr>
          <a:xfrm rot="1748409">
            <a:off x="-1871927" y="7973496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6" name="Freeform 4">
            <a:extLst>
              <a:ext uri="{FF2B5EF4-FFF2-40B4-BE49-F238E27FC236}">
                <a16:creationId xmlns:a16="http://schemas.microsoft.com/office/drawing/2014/main" id="{04E84048-4D72-4833-AACE-DEB6F1B16BA6}"/>
              </a:ext>
            </a:extLst>
          </p:cNvPr>
          <p:cNvSpPr/>
          <p:nvPr/>
        </p:nvSpPr>
        <p:spPr>
          <a:xfrm rot="2223819">
            <a:off x="11729331" y="-7151232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8" y="0"/>
                </a:lnTo>
                <a:lnTo>
                  <a:pt x="12596878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40D3B342-83A0-483C-9D02-6907C4B7303F}"/>
              </a:ext>
            </a:extLst>
          </p:cNvPr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950ABD43-C641-4767-87D1-7D27D333B691}"/>
              </a:ext>
            </a:extLst>
          </p:cNvPr>
          <p:cNvSpPr/>
          <p:nvPr/>
        </p:nvSpPr>
        <p:spPr>
          <a:xfrm rot="-8194833">
            <a:off x="14482979" y="8370874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74902"/>
              </a:srgbClr>
            </a:solidFill>
          </p:spPr>
        </p:sp>
      </p:grpSp>
      <p:sp>
        <p:nvSpPr>
          <p:cNvPr id="5" name="Freeform 5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 descr="preencoded.png"/>
          <p:cNvSpPr/>
          <p:nvPr/>
        </p:nvSpPr>
        <p:spPr>
          <a:xfrm>
            <a:off x="2935486" y="3694360"/>
            <a:ext cx="4138910" cy="1110852"/>
          </a:xfrm>
          <a:custGeom>
            <a:avLst/>
            <a:gdLst/>
            <a:ahLst/>
            <a:cxnLst/>
            <a:rect l="l" t="t" r="r" b="b"/>
            <a:pathLst>
              <a:path w="4138910" h="1110852">
                <a:moveTo>
                  <a:pt x="0" y="0"/>
                </a:moveTo>
                <a:lnTo>
                  <a:pt x="4138910" y="0"/>
                </a:lnTo>
                <a:lnTo>
                  <a:pt x="4138910" y="1110852"/>
                </a:lnTo>
                <a:lnTo>
                  <a:pt x="0" y="11108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6" b="-106"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7074396" y="3694360"/>
            <a:ext cx="4138910" cy="1110852"/>
          </a:xfrm>
          <a:custGeom>
            <a:avLst/>
            <a:gdLst/>
            <a:ahLst/>
            <a:cxnLst/>
            <a:rect l="l" t="t" r="r" b="b"/>
            <a:pathLst>
              <a:path w="4138910" h="1110852">
                <a:moveTo>
                  <a:pt x="0" y="0"/>
                </a:moveTo>
                <a:lnTo>
                  <a:pt x="4138910" y="0"/>
                </a:lnTo>
                <a:lnTo>
                  <a:pt x="4138910" y="1110852"/>
                </a:lnTo>
                <a:lnTo>
                  <a:pt x="0" y="11108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6" b="-106"/>
            </a:stretch>
          </a:blipFill>
        </p:spPr>
      </p:sp>
      <p:sp>
        <p:nvSpPr>
          <p:cNvPr id="8" name="Freeform 8" descr="preencoded.png"/>
          <p:cNvSpPr/>
          <p:nvPr/>
        </p:nvSpPr>
        <p:spPr>
          <a:xfrm>
            <a:off x="11213306" y="3694360"/>
            <a:ext cx="4139059" cy="1110852"/>
          </a:xfrm>
          <a:custGeom>
            <a:avLst/>
            <a:gdLst/>
            <a:ahLst/>
            <a:cxnLst/>
            <a:rect l="l" t="t" r="r" b="b"/>
            <a:pathLst>
              <a:path w="4139059" h="1110852">
                <a:moveTo>
                  <a:pt x="0" y="0"/>
                </a:moveTo>
                <a:lnTo>
                  <a:pt x="4139059" y="0"/>
                </a:lnTo>
                <a:lnTo>
                  <a:pt x="4139059" y="1110852"/>
                </a:lnTo>
                <a:lnTo>
                  <a:pt x="0" y="11108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08" b="-10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667362" y="0"/>
            <a:ext cx="1620638" cy="1620638"/>
          </a:xfrm>
          <a:custGeom>
            <a:avLst/>
            <a:gdLst/>
            <a:ahLst/>
            <a:cxnLst/>
            <a:rect l="l" t="t" r="r" b="b"/>
            <a:pathLst>
              <a:path w="1620638" h="1620638">
                <a:moveTo>
                  <a:pt x="0" y="0"/>
                </a:moveTo>
                <a:lnTo>
                  <a:pt x="1620638" y="0"/>
                </a:lnTo>
                <a:lnTo>
                  <a:pt x="1620638" y="1620638"/>
                </a:lnTo>
                <a:lnTo>
                  <a:pt x="0" y="16206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026926" y="1568529"/>
            <a:ext cx="12233999" cy="1663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>
                <a:solidFill>
                  <a:srgbClr val="FFFFFF"/>
                </a:solidFill>
                <a:latin typeface="Nunito Bold"/>
              </a:rPr>
              <a:t>How to Access and Use Health Tech Facility Mapping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04639" y="5248454"/>
            <a:ext cx="3400604" cy="1229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F2B42D"/>
                </a:solidFill>
                <a:latin typeface="Nunito Bold"/>
              </a:rPr>
              <a:t>Download the App OR Login to web page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04639" y="6659791"/>
            <a:ext cx="3400604" cy="1761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FFFFFF"/>
                </a:solidFill>
                <a:latin typeface="PT Sans"/>
              </a:rPr>
              <a:t>Users can download the hospital's dedicated facility mapping app or directly assessing our web page 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43549" y="5248454"/>
            <a:ext cx="3074670" cy="36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D7425E"/>
                </a:solidFill>
                <a:latin typeface="Nunito Bold"/>
              </a:rPr>
              <a:t>Search for Locations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43549" y="6401812"/>
            <a:ext cx="3400604" cy="220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FFFFFF"/>
                </a:solidFill>
                <a:latin typeface="PT Sans"/>
              </a:rPr>
              <a:t>Enter the desired department or facility name in the search bar or use the built-in search function to find specific locations.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82460" y="5248454"/>
            <a:ext cx="3360420" cy="36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DD785E"/>
                </a:solidFill>
                <a:latin typeface="Nunito Bold"/>
              </a:rPr>
              <a:t>Navigation Assistance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542127" y="6401812"/>
            <a:ext cx="3400752" cy="2206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FFFFFF"/>
                </a:solidFill>
                <a:latin typeface="PT Sans"/>
              </a:rPr>
              <a:t>Receive step-by-step directions and real-time location tracking to guide users to their intended destinations.</a:t>
            </a:r>
          </a:p>
        </p:txBody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2AA0382A-3312-4258-AB56-C878017F7751}"/>
              </a:ext>
            </a:extLst>
          </p:cNvPr>
          <p:cNvSpPr/>
          <p:nvPr/>
        </p:nvSpPr>
        <p:spPr>
          <a:xfrm rot="1748409">
            <a:off x="-1871927" y="7973496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BADBFC94-4538-451B-AA5A-466C7424C66E}"/>
              </a:ext>
            </a:extLst>
          </p:cNvPr>
          <p:cNvSpPr/>
          <p:nvPr/>
        </p:nvSpPr>
        <p:spPr>
          <a:xfrm rot="2223819">
            <a:off x="12987293" y="-7912410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8" y="0"/>
                </a:lnTo>
                <a:lnTo>
                  <a:pt x="12596878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29FDE37F-CA07-4B61-9C78-6F76C39D211F}"/>
              </a:ext>
            </a:extLst>
          </p:cNvPr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7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0FCF2329-8CE6-4675-99C8-1815FDC82B1C}"/>
              </a:ext>
            </a:extLst>
          </p:cNvPr>
          <p:cNvSpPr/>
          <p:nvPr/>
        </p:nvSpPr>
        <p:spPr>
          <a:xfrm rot="-8194833">
            <a:off x="14482979" y="8370874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7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74902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918148" y="4982542"/>
            <a:ext cx="3988445" cy="3481239"/>
            <a:chOff x="0" y="0"/>
            <a:chExt cx="5317927" cy="4641652"/>
          </a:xfrm>
        </p:grpSpPr>
        <p:sp>
          <p:nvSpPr>
            <p:cNvPr id="6" name="Freeform 6"/>
            <p:cNvSpPr/>
            <p:nvPr/>
          </p:nvSpPr>
          <p:spPr>
            <a:xfrm>
              <a:off x="23114" y="23114"/>
              <a:ext cx="5271770" cy="4595495"/>
            </a:xfrm>
            <a:custGeom>
              <a:avLst/>
              <a:gdLst/>
              <a:ahLst/>
              <a:cxnLst/>
              <a:rect l="l" t="t" r="r" b="b"/>
              <a:pathLst>
                <a:path w="5271770" h="4595495">
                  <a:moveTo>
                    <a:pt x="0" y="666623"/>
                  </a:moveTo>
                  <a:cubicBezTo>
                    <a:pt x="0" y="298450"/>
                    <a:pt x="298831" y="0"/>
                    <a:pt x="667512" y="0"/>
                  </a:cubicBezTo>
                  <a:lnTo>
                    <a:pt x="4604258" y="0"/>
                  </a:lnTo>
                  <a:cubicBezTo>
                    <a:pt x="4972939" y="0"/>
                    <a:pt x="5271770" y="298450"/>
                    <a:pt x="5271770" y="666623"/>
                  </a:cubicBezTo>
                  <a:lnTo>
                    <a:pt x="5271770" y="3928872"/>
                  </a:lnTo>
                  <a:cubicBezTo>
                    <a:pt x="5271770" y="4297045"/>
                    <a:pt x="4972939" y="4595495"/>
                    <a:pt x="4604258" y="4595495"/>
                  </a:cubicBezTo>
                  <a:lnTo>
                    <a:pt x="667512" y="4595495"/>
                  </a:lnTo>
                  <a:cubicBezTo>
                    <a:pt x="298831" y="4595495"/>
                    <a:pt x="0" y="4297045"/>
                    <a:pt x="0" y="3928872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5317998" cy="4641723"/>
            </a:xfrm>
            <a:custGeom>
              <a:avLst/>
              <a:gdLst/>
              <a:ahLst/>
              <a:cxnLst/>
              <a:rect l="l" t="t" r="r" b="b"/>
              <a:pathLst>
                <a:path w="5317998" h="4641723">
                  <a:moveTo>
                    <a:pt x="0" y="689737"/>
                  </a:moveTo>
                  <a:cubicBezTo>
                    <a:pt x="0" y="308737"/>
                    <a:pt x="309245" y="0"/>
                    <a:pt x="690626" y="0"/>
                  </a:cubicBezTo>
                  <a:lnTo>
                    <a:pt x="4627372" y="0"/>
                  </a:lnTo>
                  <a:lnTo>
                    <a:pt x="4627372" y="23114"/>
                  </a:lnTo>
                  <a:lnTo>
                    <a:pt x="4627372" y="0"/>
                  </a:lnTo>
                  <a:cubicBezTo>
                    <a:pt x="5008753" y="0"/>
                    <a:pt x="5317998" y="308737"/>
                    <a:pt x="5317998" y="689737"/>
                  </a:cubicBezTo>
                  <a:lnTo>
                    <a:pt x="5294884" y="689737"/>
                  </a:lnTo>
                  <a:lnTo>
                    <a:pt x="5317998" y="689737"/>
                  </a:lnTo>
                  <a:lnTo>
                    <a:pt x="5317998" y="3951986"/>
                  </a:lnTo>
                  <a:lnTo>
                    <a:pt x="5294884" y="3951986"/>
                  </a:lnTo>
                  <a:lnTo>
                    <a:pt x="5317998" y="3951986"/>
                  </a:lnTo>
                  <a:cubicBezTo>
                    <a:pt x="5317998" y="4332986"/>
                    <a:pt x="5008753" y="4641723"/>
                    <a:pt x="4627372" y="4641723"/>
                  </a:cubicBezTo>
                  <a:lnTo>
                    <a:pt x="4627372" y="4618609"/>
                  </a:lnTo>
                  <a:lnTo>
                    <a:pt x="4627372" y="4641723"/>
                  </a:lnTo>
                  <a:lnTo>
                    <a:pt x="690626" y="4641723"/>
                  </a:lnTo>
                  <a:lnTo>
                    <a:pt x="690626" y="4618609"/>
                  </a:lnTo>
                  <a:lnTo>
                    <a:pt x="690626" y="4641723"/>
                  </a:lnTo>
                  <a:cubicBezTo>
                    <a:pt x="309245" y="4641596"/>
                    <a:pt x="0" y="4332859"/>
                    <a:pt x="0" y="3951986"/>
                  </a:cubicBezTo>
                  <a:lnTo>
                    <a:pt x="0" y="689737"/>
                  </a:lnTo>
                  <a:lnTo>
                    <a:pt x="23114" y="689737"/>
                  </a:lnTo>
                  <a:lnTo>
                    <a:pt x="0" y="689737"/>
                  </a:lnTo>
                  <a:moveTo>
                    <a:pt x="46228" y="689737"/>
                  </a:moveTo>
                  <a:lnTo>
                    <a:pt x="46228" y="3951986"/>
                  </a:lnTo>
                  <a:lnTo>
                    <a:pt x="23114" y="3951986"/>
                  </a:lnTo>
                  <a:lnTo>
                    <a:pt x="46228" y="3951986"/>
                  </a:lnTo>
                  <a:cubicBezTo>
                    <a:pt x="46228" y="4307332"/>
                    <a:pt x="334645" y="4595495"/>
                    <a:pt x="690626" y="4595495"/>
                  </a:cubicBezTo>
                  <a:lnTo>
                    <a:pt x="4627372" y="4595495"/>
                  </a:lnTo>
                  <a:cubicBezTo>
                    <a:pt x="4983226" y="4595495"/>
                    <a:pt x="5271770" y="4307332"/>
                    <a:pt x="5271770" y="3951986"/>
                  </a:cubicBezTo>
                  <a:lnTo>
                    <a:pt x="5271770" y="689737"/>
                  </a:lnTo>
                  <a:cubicBezTo>
                    <a:pt x="5271770" y="334391"/>
                    <a:pt x="4983353" y="46228"/>
                    <a:pt x="4627372" y="46228"/>
                  </a:cubicBezTo>
                  <a:lnTo>
                    <a:pt x="690626" y="46228"/>
                  </a:lnTo>
                  <a:lnTo>
                    <a:pt x="690626" y="23114"/>
                  </a:lnTo>
                  <a:lnTo>
                    <a:pt x="690626" y="46228"/>
                  </a:lnTo>
                  <a:cubicBezTo>
                    <a:pt x="334645" y="46228"/>
                    <a:pt x="46228" y="334391"/>
                    <a:pt x="46228" y="689737"/>
                  </a:cubicBezTo>
                  <a:close/>
                </a:path>
              </a:pathLst>
            </a:custGeom>
            <a:solidFill>
              <a:srgbClr val="F2B42D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149629" y="4982542"/>
            <a:ext cx="3988445" cy="3481239"/>
            <a:chOff x="0" y="0"/>
            <a:chExt cx="5317927" cy="4641652"/>
          </a:xfrm>
        </p:grpSpPr>
        <p:sp>
          <p:nvSpPr>
            <p:cNvPr id="9" name="Freeform 9"/>
            <p:cNvSpPr/>
            <p:nvPr/>
          </p:nvSpPr>
          <p:spPr>
            <a:xfrm>
              <a:off x="23114" y="23114"/>
              <a:ext cx="5271770" cy="4595495"/>
            </a:xfrm>
            <a:custGeom>
              <a:avLst/>
              <a:gdLst/>
              <a:ahLst/>
              <a:cxnLst/>
              <a:rect l="l" t="t" r="r" b="b"/>
              <a:pathLst>
                <a:path w="5271770" h="4595495">
                  <a:moveTo>
                    <a:pt x="0" y="666623"/>
                  </a:moveTo>
                  <a:cubicBezTo>
                    <a:pt x="0" y="298450"/>
                    <a:pt x="298831" y="0"/>
                    <a:pt x="667512" y="0"/>
                  </a:cubicBezTo>
                  <a:lnTo>
                    <a:pt x="4604258" y="0"/>
                  </a:lnTo>
                  <a:cubicBezTo>
                    <a:pt x="4972939" y="0"/>
                    <a:pt x="5271770" y="298450"/>
                    <a:pt x="5271770" y="666623"/>
                  </a:cubicBezTo>
                  <a:lnTo>
                    <a:pt x="5271770" y="3928872"/>
                  </a:lnTo>
                  <a:cubicBezTo>
                    <a:pt x="5271770" y="4297045"/>
                    <a:pt x="4972939" y="4595495"/>
                    <a:pt x="4604258" y="4595495"/>
                  </a:cubicBezTo>
                  <a:lnTo>
                    <a:pt x="667512" y="4595495"/>
                  </a:lnTo>
                  <a:cubicBezTo>
                    <a:pt x="298831" y="4595495"/>
                    <a:pt x="0" y="4297045"/>
                    <a:pt x="0" y="3928872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5317998" cy="4641723"/>
            </a:xfrm>
            <a:custGeom>
              <a:avLst/>
              <a:gdLst/>
              <a:ahLst/>
              <a:cxnLst/>
              <a:rect l="l" t="t" r="r" b="b"/>
              <a:pathLst>
                <a:path w="5317998" h="4641723">
                  <a:moveTo>
                    <a:pt x="0" y="689737"/>
                  </a:moveTo>
                  <a:cubicBezTo>
                    <a:pt x="0" y="308737"/>
                    <a:pt x="309245" y="0"/>
                    <a:pt x="690626" y="0"/>
                  </a:cubicBezTo>
                  <a:lnTo>
                    <a:pt x="4627372" y="0"/>
                  </a:lnTo>
                  <a:lnTo>
                    <a:pt x="4627372" y="23114"/>
                  </a:lnTo>
                  <a:lnTo>
                    <a:pt x="4627372" y="0"/>
                  </a:lnTo>
                  <a:cubicBezTo>
                    <a:pt x="5008753" y="0"/>
                    <a:pt x="5317998" y="308737"/>
                    <a:pt x="5317998" y="689737"/>
                  </a:cubicBezTo>
                  <a:lnTo>
                    <a:pt x="5294884" y="689737"/>
                  </a:lnTo>
                  <a:lnTo>
                    <a:pt x="5317998" y="689737"/>
                  </a:lnTo>
                  <a:lnTo>
                    <a:pt x="5317998" y="3951986"/>
                  </a:lnTo>
                  <a:lnTo>
                    <a:pt x="5294884" y="3951986"/>
                  </a:lnTo>
                  <a:lnTo>
                    <a:pt x="5317998" y="3951986"/>
                  </a:lnTo>
                  <a:cubicBezTo>
                    <a:pt x="5317998" y="4332986"/>
                    <a:pt x="5008753" y="4641723"/>
                    <a:pt x="4627372" y="4641723"/>
                  </a:cubicBezTo>
                  <a:lnTo>
                    <a:pt x="4627372" y="4618609"/>
                  </a:lnTo>
                  <a:lnTo>
                    <a:pt x="4627372" y="4641723"/>
                  </a:lnTo>
                  <a:lnTo>
                    <a:pt x="690626" y="4641723"/>
                  </a:lnTo>
                  <a:lnTo>
                    <a:pt x="690626" y="4618609"/>
                  </a:lnTo>
                  <a:lnTo>
                    <a:pt x="690626" y="4641723"/>
                  </a:lnTo>
                  <a:cubicBezTo>
                    <a:pt x="309245" y="4641596"/>
                    <a:pt x="0" y="4332859"/>
                    <a:pt x="0" y="3951986"/>
                  </a:cubicBezTo>
                  <a:lnTo>
                    <a:pt x="0" y="689737"/>
                  </a:lnTo>
                  <a:lnTo>
                    <a:pt x="23114" y="689737"/>
                  </a:lnTo>
                  <a:lnTo>
                    <a:pt x="0" y="689737"/>
                  </a:lnTo>
                  <a:moveTo>
                    <a:pt x="46228" y="689737"/>
                  </a:moveTo>
                  <a:lnTo>
                    <a:pt x="46228" y="3951986"/>
                  </a:lnTo>
                  <a:lnTo>
                    <a:pt x="23114" y="3951986"/>
                  </a:lnTo>
                  <a:lnTo>
                    <a:pt x="46228" y="3951986"/>
                  </a:lnTo>
                  <a:cubicBezTo>
                    <a:pt x="46228" y="4307332"/>
                    <a:pt x="334645" y="4595495"/>
                    <a:pt x="690626" y="4595495"/>
                  </a:cubicBezTo>
                  <a:lnTo>
                    <a:pt x="4627372" y="4595495"/>
                  </a:lnTo>
                  <a:cubicBezTo>
                    <a:pt x="4983226" y="4595495"/>
                    <a:pt x="5271770" y="4307332"/>
                    <a:pt x="5271770" y="3951986"/>
                  </a:cubicBezTo>
                  <a:lnTo>
                    <a:pt x="5271770" y="689737"/>
                  </a:lnTo>
                  <a:cubicBezTo>
                    <a:pt x="5271770" y="334391"/>
                    <a:pt x="4983353" y="46228"/>
                    <a:pt x="4627372" y="46228"/>
                  </a:cubicBezTo>
                  <a:lnTo>
                    <a:pt x="690626" y="46228"/>
                  </a:lnTo>
                  <a:lnTo>
                    <a:pt x="690626" y="23114"/>
                  </a:lnTo>
                  <a:lnTo>
                    <a:pt x="690626" y="46228"/>
                  </a:lnTo>
                  <a:cubicBezTo>
                    <a:pt x="334645" y="46228"/>
                    <a:pt x="46228" y="334391"/>
                    <a:pt x="46228" y="689737"/>
                  </a:cubicBezTo>
                  <a:close/>
                </a:path>
              </a:pathLst>
            </a:custGeom>
            <a:solidFill>
              <a:srgbClr val="D7425E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1381110" y="4982542"/>
            <a:ext cx="3988445" cy="3481239"/>
            <a:chOff x="0" y="0"/>
            <a:chExt cx="5317927" cy="4641652"/>
          </a:xfrm>
        </p:grpSpPr>
        <p:sp>
          <p:nvSpPr>
            <p:cNvPr id="12" name="Freeform 12"/>
            <p:cNvSpPr/>
            <p:nvPr/>
          </p:nvSpPr>
          <p:spPr>
            <a:xfrm>
              <a:off x="23114" y="23114"/>
              <a:ext cx="5271770" cy="4595495"/>
            </a:xfrm>
            <a:custGeom>
              <a:avLst/>
              <a:gdLst/>
              <a:ahLst/>
              <a:cxnLst/>
              <a:rect l="l" t="t" r="r" b="b"/>
              <a:pathLst>
                <a:path w="5271770" h="4595495">
                  <a:moveTo>
                    <a:pt x="0" y="666623"/>
                  </a:moveTo>
                  <a:cubicBezTo>
                    <a:pt x="0" y="298450"/>
                    <a:pt x="298831" y="0"/>
                    <a:pt x="667512" y="0"/>
                  </a:cubicBezTo>
                  <a:lnTo>
                    <a:pt x="4604258" y="0"/>
                  </a:lnTo>
                  <a:cubicBezTo>
                    <a:pt x="4972939" y="0"/>
                    <a:pt x="5271770" y="298450"/>
                    <a:pt x="5271770" y="666623"/>
                  </a:cubicBezTo>
                  <a:lnTo>
                    <a:pt x="5271770" y="3928872"/>
                  </a:lnTo>
                  <a:cubicBezTo>
                    <a:pt x="5271770" y="4297045"/>
                    <a:pt x="4972939" y="4595495"/>
                    <a:pt x="4604258" y="4595495"/>
                  </a:cubicBezTo>
                  <a:lnTo>
                    <a:pt x="667512" y="4595495"/>
                  </a:lnTo>
                  <a:cubicBezTo>
                    <a:pt x="298831" y="4595495"/>
                    <a:pt x="0" y="4297045"/>
                    <a:pt x="0" y="3928872"/>
                  </a:cubicBezTo>
                  <a:close/>
                </a:path>
              </a:pathLst>
            </a:custGeom>
            <a:solidFill>
              <a:srgbClr val="0000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5317998" cy="4641723"/>
            </a:xfrm>
            <a:custGeom>
              <a:avLst/>
              <a:gdLst/>
              <a:ahLst/>
              <a:cxnLst/>
              <a:rect l="l" t="t" r="r" b="b"/>
              <a:pathLst>
                <a:path w="5317998" h="4641723">
                  <a:moveTo>
                    <a:pt x="0" y="689737"/>
                  </a:moveTo>
                  <a:cubicBezTo>
                    <a:pt x="0" y="308737"/>
                    <a:pt x="309245" y="0"/>
                    <a:pt x="690626" y="0"/>
                  </a:cubicBezTo>
                  <a:lnTo>
                    <a:pt x="4627372" y="0"/>
                  </a:lnTo>
                  <a:lnTo>
                    <a:pt x="4627372" y="23114"/>
                  </a:lnTo>
                  <a:lnTo>
                    <a:pt x="4627372" y="0"/>
                  </a:lnTo>
                  <a:cubicBezTo>
                    <a:pt x="5008753" y="0"/>
                    <a:pt x="5317998" y="308737"/>
                    <a:pt x="5317998" y="689737"/>
                  </a:cubicBezTo>
                  <a:lnTo>
                    <a:pt x="5294884" y="689737"/>
                  </a:lnTo>
                  <a:lnTo>
                    <a:pt x="5317998" y="689737"/>
                  </a:lnTo>
                  <a:lnTo>
                    <a:pt x="5317998" y="3951986"/>
                  </a:lnTo>
                  <a:lnTo>
                    <a:pt x="5294884" y="3951986"/>
                  </a:lnTo>
                  <a:lnTo>
                    <a:pt x="5317998" y="3951986"/>
                  </a:lnTo>
                  <a:cubicBezTo>
                    <a:pt x="5317998" y="4332986"/>
                    <a:pt x="5008753" y="4641723"/>
                    <a:pt x="4627372" y="4641723"/>
                  </a:cubicBezTo>
                  <a:lnTo>
                    <a:pt x="4627372" y="4618609"/>
                  </a:lnTo>
                  <a:lnTo>
                    <a:pt x="4627372" y="4641723"/>
                  </a:lnTo>
                  <a:lnTo>
                    <a:pt x="690626" y="4641723"/>
                  </a:lnTo>
                  <a:lnTo>
                    <a:pt x="690626" y="4618609"/>
                  </a:lnTo>
                  <a:lnTo>
                    <a:pt x="690626" y="4641723"/>
                  </a:lnTo>
                  <a:cubicBezTo>
                    <a:pt x="309245" y="4641596"/>
                    <a:pt x="0" y="4332859"/>
                    <a:pt x="0" y="3951986"/>
                  </a:cubicBezTo>
                  <a:lnTo>
                    <a:pt x="0" y="689737"/>
                  </a:lnTo>
                  <a:lnTo>
                    <a:pt x="23114" y="689737"/>
                  </a:lnTo>
                  <a:lnTo>
                    <a:pt x="0" y="689737"/>
                  </a:lnTo>
                  <a:moveTo>
                    <a:pt x="46228" y="689737"/>
                  </a:moveTo>
                  <a:lnTo>
                    <a:pt x="46228" y="3951986"/>
                  </a:lnTo>
                  <a:lnTo>
                    <a:pt x="23114" y="3951986"/>
                  </a:lnTo>
                  <a:lnTo>
                    <a:pt x="46228" y="3951986"/>
                  </a:lnTo>
                  <a:cubicBezTo>
                    <a:pt x="46228" y="4307332"/>
                    <a:pt x="334645" y="4595495"/>
                    <a:pt x="690626" y="4595495"/>
                  </a:cubicBezTo>
                  <a:lnTo>
                    <a:pt x="4627372" y="4595495"/>
                  </a:lnTo>
                  <a:cubicBezTo>
                    <a:pt x="4983226" y="4595495"/>
                    <a:pt x="5271770" y="4307332"/>
                    <a:pt x="5271770" y="3951986"/>
                  </a:cubicBezTo>
                  <a:lnTo>
                    <a:pt x="5271770" y="689737"/>
                  </a:lnTo>
                  <a:cubicBezTo>
                    <a:pt x="5271770" y="334391"/>
                    <a:pt x="4983353" y="46228"/>
                    <a:pt x="4627372" y="46228"/>
                  </a:cubicBezTo>
                  <a:lnTo>
                    <a:pt x="690626" y="46228"/>
                  </a:lnTo>
                  <a:lnTo>
                    <a:pt x="690626" y="23114"/>
                  </a:lnTo>
                  <a:lnTo>
                    <a:pt x="690626" y="46228"/>
                  </a:lnTo>
                  <a:cubicBezTo>
                    <a:pt x="334645" y="46228"/>
                    <a:pt x="46228" y="334391"/>
                    <a:pt x="46228" y="689737"/>
                  </a:cubicBezTo>
                  <a:close/>
                </a:path>
              </a:pathLst>
            </a:custGeom>
            <a:solidFill>
              <a:srgbClr val="DD785E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16667362" y="0"/>
            <a:ext cx="1620638" cy="1620638"/>
          </a:xfrm>
          <a:custGeom>
            <a:avLst/>
            <a:gdLst/>
            <a:ahLst/>
            <a:cxnLst/>
            <a:rect l="l" t="t" r="r" b="b"/>
            <a:pathLst>
              <a:path w="1620638" h="1620638">
                <a:moveTo>
                  <a:pt x="0" y="0"/>
                </a:moveTo>
                <a:lnTo>
                  <a:pt x="1620638" y="0"/>
                </a:lnTo>
                <a:lnTo>
                  <a:pt x="1620638" y="1620638"/>
                </a:lnTo>
                <a:lnTo>
                  <a:pt x="0" y="1620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026926" y="1867228"/>
            <a:ext cx="12233999" cy="2531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>
                <a:solidFill>
                  <a:srgbClr val="FFFFFF"/>
                </a:solidFill>
                <a:latin typeface="Nunito Bold"/>
              </a:rPr>
              <a:t>Examples of Successful Implementation of Facility Mapping in Hospitals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39316" y="5338941"/>
            <a:ext cx="2655570" cy="36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F2B42D"/>
                </a:solidFill>
                <a:latin typeface="Nunito Bold"/>
              </a:rPr>
              <a:t>Patient Outcomes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39316" y="5700534"/>
            <a:ext cx="3146107" cy="2652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endParaRPr lang="en-US" sz="2187" dirty="0">
              <a:solidFill>
                <a:srgbClr val="FFFFFF"/>
              </a:solidFill>
              <a:latin typeface="PT Sans"/>
            </a:endParaRPr>
          </a:p>
          <a:p>
            <a:pPr algn="l">
              <a:lnSpc>
                <a:spcPts val="3498"/>
              </a:lnSpc>
            </a:pPr>
            <a:r>
              <a:rPr lang="en-US" sz="2187" dirty="0">
                <a:solidFill>
                  <a:srgbClr val="FFFFFF"/>
                </a:solidFill>
                <a:latin typeface="PT Sans"/>
              </a:rPr>
              <a:t>Improved patient satisfaction and reduced anxiety resulting from easier navigation and faster access to care.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570798" y="5338941"/>
            <a:ext cx="3146107" cy="795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D7425E"/>
                </a:solidFill>
                <a:latin typeface="Nunito Bold"/>
              </a:rPr>
              <a:t>Operational Efficiency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70798" y="6316295"/>
            <a:ext cx="3146107" cy="1761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FFFFFF"/>
                </a:solidFill>
                <a:latin typeface="PT Sans"/>
              </a:rPr>
              <a:t>Enhanced hospital operations, smoother patient flow, and better resource management.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02279" y="5338941"/>
            <a:ext cx="2674620" cy="36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DD785E"/>
                </a:solidFill>
                <a:latin typeface="Nunito Bold"/>
              </a:rPr>
              <a:t>Positive Feedback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02279" y="5882312"/>
            <a:ext cx="3146107" cy="1761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FFFFFF"/>
                </a:solidFill>
                <a:latin typeface="PT Sans"/>
              </a:rPr>
              <a:t>Positive feedback from patients and visitors on the ease of navigating the hospital's facilities.</a:t>
            </a:r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1187DFE8-8198-495D-837E-44022AF54AB2}"/>
              </a:ext>
            </a:extLst>
          </p:cNvPr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3">
            <a:extLst>
              <a:ext uri="{FF2B5EF4-FFF2-40B4-BE49-F238E27FC236}">
                <a16:creationId xmlns:a16="http://schemas.microsoft.com/office/drawing/2014/main" id="{3603A8BF-48A5-4F60-9ECA-B5E34B3AB3B7}"/>
              </a:ext>
            </a:extLst>
          </p:cNvPr>
          <p:cNvSpPr/>
          <p:nvPr/>
        </p:nvSpPr>
        <p:spPr>
          <a:xfrm rot="1748409">
            <a:off x="-1871927" y="7973496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4" name="Freeform 4">
            <a:extLst>
              <a:ext uri="{FF2B5EF4-FFF2-40B4-BE49-F238E27FC236}">
                <a16:creationId xmlns:a16="http://schemas.microsoft.com/office/drawing/2014/main" id="{354232A7-D56A-4C18-AA3A-5108D1D2B9C7}"/>
              </a:ext>
            </a:extLst>
          </p:cNvPr>
          <p:cNvSpPr/>
          <p:nvPr/>
        </p:nvSpPr>
        <p:spPr>
          <a:xfrm rot="2223819">
            <a:off x="12454358" y="-7376715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8" y="0"/>
                </a:lnTo>
                <a:lnTo>
                  <a:pt x="12596878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5" name="Freeform 7">
            <a:extLst>
              <a:ext uri="{FF2B5EF4-FFF2-40B4-BE49-F238E27FC236}">
                <a16:creationId xmlns:a16="http://schemas.microsoft.com/office/drawing/2014/main" id="{919A0758-1C62-47F9-99FA-D139642618F2}"/>
              </a:ext>
            </a:extLst>
          </p:cNvPr>
          <p:cNvSpPr/>
          <p:nvPr/>
        </p:nvSpPr>
        <p:spPr>
          <a:xfrm rot="-8194833">
            <a:off x="14482979" y="8370874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74902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6667213" y="0"/>
            <a:ext cx="1620638" cy="1620638"/>
          </a:xfrm>
          <a:custGeom>
            <a:avLst/>
            <a:gdLst/>
            <a:ahLst/>
            <a:cxnLst/>
            <a:rect l="l" t="t" r="r" b="b"/>
            <a:pathLst>
              <a:path w="1620638" h="1620638">
                <a:moveTo>
                  <a:pt x="0" y="0"/>
                </a:moveTo>
                <a:lnTo>
                  <a:pt x="1620638" y="0"/>
                </a:lnTo>
                <a:lnTo>
                  <a:pt x="1620638" y="1620637"/>
                </a:lnTo>
                <a:lnTo>
                  <a:pt x="0" y="16206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26926" y="1533852"/>
            <a:ext cx="12233999" cy="2531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>
                <a:solidFill>
                  <a:srgbClr val="FFFFFF"/>
                </a:solidFill>
                <a:latin typeface="Nunito Bold"/>
              </a:rPr>
              <a:t>Challenges and Considerations in Implementing Health Tech Facility Mapping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26926" y="5032057"/>
            <a:ext cx="3678317" cy="977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41"/>
              </a:lnSpc>
            </a:pPr>
            <a:r>
              <a:rPr lang="en-US" sz="9841">
                <a:solidFill>
                  <a:srgbClr val="F2B42D"/>
                </a:solidFill>
                <a:latin typeface="Nunito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568809" y="6428959"/>
            <a:ext cx="2594550" cy="36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7"/>
              </a:lnSpc>
            </a:pPr>
            <a:r>
              <a:rPr lang="en-US" sz="2733">
                <a:solidFill>
                  <a:srgbClr val="F2B42D"/>
                </a:solidFill>
                <a:latin typeface="Nunito Bold"/>
              </a:rPr>
              <a:t>Data Accuracy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26925" y="7370862"/>
            <a:ext cx="3678317" cy="1761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187">
                <a:solidFill>
                  <a:srgbClr val="FFFFFF"/>
                </a:solidFill>
                <a:latin typeface="PT Sans"/>
              </a:rPr>
              <a:t>Ensuring that the mapping data is accurate and updated to reflect any changes in the hospital's infrastructure.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04692" y="5032057"/>
            <a:ext cx="3678317" cy="977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41"/>
              </a:lnSpc>
            </a:pPr>
            <a:r>
              <a:rPr lang="en-US" sz="9841">
                <a:solidFill>
                  <a:srgbClr val="D7425E"/>
                </a:solidFill>
                <a:latin typeface="Nunito Bold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46576" y="6428959"/>
            <a:ext cx="2594550" cy="36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7"/>
              </a:lnSpc>
            </a:pPr>
            <a:r>
              <a:rPr lang="en-US" sz="2733">
                <a:solidFill>
                  <a:srgbClr val="D7425E"/>
                </a:solidFill>
                <a:latin typeface="Nunito Bold"/>
              </a:rPr>
              <a:t>Privacy Concerns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04692" y="7370862"/>
            <a:ext cx="3678317" cy="1761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187">
                <a:solidFill>
                  <a:srgbClr val="FFFFFF"/>
                </a:solidFill>
                <a:latin typeface="PT Sans"/>
              </a:rPr>
              <a:t>Addressing privacy and security issues related to location tracking and personal data within the mapping system.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82460" y="5032057"/>
            <a:ext cx="3678466" cy="977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41"/>
              </a:lnSpc>
            </a:pPr>
            <a:r>
              <a:rPr lang="en-US" sz="9841">
                <a:solidFill>
                  <a:srgbClr val="DD785E"/>
                </a:solidFill>
                <a:latin typeface="Nunito Bold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808082" y="6428959"/>
            <a:ext cx="3227070" cy="36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17"/>
              </a:lnSpc>
            </a:pPr>
            <a:r>
              <a:rPr lang="en-US" sz="2733">
                <a:solidFill>
                  <a:srgbClr val="DD785E"/>
                </a:solidFill>
                <a:latin typeface="Nunito Bold"/>
              </a:rPr>
              <a:t>Technology Adoption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808082" y="7370862"/>
            <a:ext cx="3678466" cy="1317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8"/>
              </a:lnSpc>
            </a:pPr>
            <a:r>
              <a:rPr lang="en-US" sz="2187">
                <a:solidFill>
                  <a:srgbClr val="FFFFFF"/>
                </a:solidFill>
                <a:latin typeface="PT Sans"/>
              </a:rPr>
              <a:t>Overcoming resistance to using new technology and providing adequate training for users.</a:t>
            </a:r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BF62A248-6805-4B11-BB72-415C37757979}"/>
              </a:ext>
            </a:extLst>
          </p:cNvPr>
          <p:cNvSpPr/>
          <p:nvPr/>
        </p:nvSpPr>
        <p:spPr>
          <a:xfrm rot="1748409">
            <a:off x="-2821137" y="8188575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063C5384-A2FA-475B-99E2-A6EDEEA77279}"/>
              </a:ext>
            </a:extLst>
          </p:cNvPr>
          <p:cNvSpPr/>
          <p:nvPr/>
        </p:nvSpPr>
        <p:spPr>
          <a:xfrm rot="2223819">
            <a:off x="12446499" y="-7540360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8" y="0"/>
                </a:lnTo>
                <a:lnTo>
                  <a:pt x="12596878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2F1D717E-7755-42AE-A154-DB172BDF1C3D}"/>
              </a:ext>
            </a:extLst>
          </p:cNvPr>
          <p:cNvSpPr/>
          <p:nvPr/>
        </p:nvSpPr>
        <p:spPr>
          <a:xfrm>
            <a:off x="-1028700" y="-14353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191DC36C-5BE5-4FFF-A5B3-ACE87415B58E}"/>
              </a:ext>
            </a:extLst>
          </p:cNvPr>
          <p:cNvSpPr/>
          <p:nvPr/>
        </p:nvSpPr>
        <p:spPr>
          <a:xfrm rot="-8194833">
            <a:off x="14482979" y="8370874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0002E">
                <a:alpha val="74902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2918148" y="3277419"/>
            <a:ext cx="6034832" cy="3743028"/>
            <a:chOff x="0" y="0"/>
            <a:chExt cx="8046443" cy="49907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46466" cy="4990719"/>
            </a:xfrm>
            <a:custGeom>
              <a:avLst/>
              <a:gdLst/>
              <a:ahLst/>
              <a:cxnLst/>
              <a:rect l="l" t="t" r="r" b="b"/>
              <a:pathLst>
                <a:path w="8046466" h="4990719">
                  <a:moveTo>
                    <a:pt x="0" y="689737"/>
                  </a:moveTo>
                  <a:cubicBezTo>
                    <a:pt x="0" y="308737"/>
                    <a:pt x="309880" y="0"/>
                    <a:pt x="692150" y="0"/>
                  </a:cubicBezTo>
                  <a:lnTo>
                    <a:pt x="7354316" y="0"/>
                  </a:lnTo>
                  <a:lnTo>
                    <a:pt x="7354316" y="23114"/>
                  </a:lnTo>
                  <a:lnTo>
                    <a:pt x="7354316" y="0"/>
                  </a:lnTo>
                  <a:cubicBezTo>
                    <a:pt x="7736460" y="0"/>
                    <a:pt x="8046466" y="308737"/>
                    <a:pt x="8046466" y="689737"/>
                  </a:cubicBezTo>
                  <a:lnTo>
                    <a:pt x="8046466" y="4300982"/>
                  </a:lnTo>
                  <a:lnTo>
                    <a:pt x="8023352" y="4300982"/>
                  </a:lnTo>
                  <a:lnTo>
                    <a:pt x="8046466" y="4300982"/>
                  </a:lnTo>
                  <a:cubicBezTo>
                    <a:pt x="8046466" y="4681982"/>
                    <a:pt x="7736586" y="4990719"/>
                    <a:pt x="7354316" y="4990719"/>
                  </a:cubicBezTo>
                  <a:lnTo>
                    <a:pt x="7354316" y="4967605"/>
                  </a:lnTo>
                  <a:lnTo>
                    <a:pt x="7354316" y="4990719"/>
                  </a:lnTo>
                  <a:lnTo>
                    <a:pt x="692150" y="4990719"/>
                  </a:lnTo>
                  <a:lnTo>
                    <a:pt x="692150" y="4967605"/>
                  </a:lnTo>
                  <a:lnTo>
                    <a:pt x="692150" y="4990719"/>
                  </a:lnTo>
                  <a:cubicBezTo>
                    <a:pt x="309880" y="4990719"/>
                    <a:pt x="0" y="4681982"/>
                    <a:pt x="0" y="4300982"/>
                  </a:cubicBezTo>
                  <a:lnTo>
                    <a:pt x="0" y="689737"/>
                  </a:lnTo>
                  <a:lnTo>
                    <a:pt x="23114" y="689737"/>
                  </a:lnTo>
                  <a:lnTo>
                    <a:pt x="0" y="689737"/>
                  </a:lnTo>
                  <a:moveTo>
                    <a:pt x="46228" y="689737"/>
                  </a:moveTo>
                  <a:lnTo>
                    <a:pt x="46228" y="4300982"/>
                  </a:lnTo>
                  <a:lnTo>
                    <a:pt x="23114" y="4300982"/>
                  </a:lnTo>
                  <a:lnTo>
                    <a:pt x="46228" y="4300982"/>
                  </a:lnTo>
                  <a:cubicBezTo>
                    <a:pt x="46228" y="4656328"/>
                    <a:pt x="335280" y="4944491"/>
                    <a:pt x="692150" y="4944491"/>
                  </a:cubicBezTo>
                  <a:lnTo>
                    <a:pt x="7354316" y="4944491"/>
                  </a:lnTo>
                  <a:cubicBezTo>
                    <a:pt x="7711060" y="4944491"/>
                    <a:pt x="8000238" y="4656328"/>
                    <a:pt x="8000238" y="4300982"/>
                  </a:cubicBezTo>
                  <a:lnTo>
                    <a:pt x="8000238" y="689737"/>
                  </a:lnTo>
                  <a:lnTo>
                    <a:pt x="8023352" y="689737"/>
                  </a:lnTo>
                  <a:lnTo>
                    <a:pt x="8000238" y="689737"/>
                  </a:lnTo>
                  <a:cubicBezTo>
                    <a:pt x="8000238" y="334391"/>
                    <a:pt x="7711186" y="46228"/>
                    <a:pt x="7354316" y="46228"/>
                  </a:cubicBezTo>
                  <a:lnTo>
                    <a:pt x="692150" y="46228"/>
                  </a:lnTo>
                  <a:lnTo>
                    <a:pt x="692150" y="23114"/>
                  </a:lnTo>
                  <a:lnTo>
                    <a:pt x="692150" y="46228"/>
                  </a:lnTo>
                  <a:cubicBezTo>
                    <a:pt x="335280" y="46228"/>
                    <a:pt x="46228" y="334391"/>
                    <a:pt x="46228" y="689737"/>
                  </a:cubicBezTo>
                  <a:close/>
                </a:path>
              </a:pathLst>
            </a:custGeom>
            <a:solidFill>
              <a:srgbClr val="F2B42D"/>
            </a:solidFill>
          </p:spPr>
        </p:sp>
      </p:grpSp>
      <p:sp>
        <p:nvSpPr>
          <p:cNvPr id="7" name="Freeform 7" descr="preencoded.png"/>
          <p:cNvSpPr/>
          <p:nvPr/>
        </p:nvSpPr>
        <p:spPr>
          <a:xfrm>
            <a:off x="2970162" y="3329434"/>
            <a:ext cx="5930801" cy="3638996"/>
          </a:xfrm>
          <a:custGeom>
            <a:avLst/>
            <a:gdLst/>
            <a:ahLst/>
            <a:cxnLst/>
            <a:rect l="l" t="t" r="r" b="b"/>
            <a:pathLst>
              <a:path w="5930801" h="3638996">
                <a:moveTo>
                  <a:pt x="0" y="0"/>
                </a:moveTo>
                <a:lnTo>
                  <a:pt x="5930802" y="0"/>
                </a:lnTo>
                <a:lnTo>
                  <a:pt x="5930802" y="3638996"/>
                </a:lnTo>
                <a:lnTo>
                  <a:pt x="0" y="3638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" r="-33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334871" y="3277419"/>
            <a:ext cx="6034832" cy="3743028"/>
            <a:chOff x="0" y="0"/>
            <a:chExt cx="8046443" cy="49907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46466" cy="4990719"/>
            </a:xfrm>
            <a:custGeom>
              <a:avLst/>
              <a:gdLst/>
              <a:ahLst/>
              <a:cxnLst/>
              <a:rect l="l" t="t" r="r" b="b"/>
              <a:pathLst>
                <a:path w="8046466" h="4990719">
                  <a:moveTo>
                    <a:pt x="0" y="689737"/>
                  </a:moveTo>
                  <a:cubicBezTo>
                    <a:pt x="0" y="308737"/>
                    <a:pt x="309880" y="0"/>
                    <a:pt x="692150" y="0"/>
                  </a:cubicBezTo>
                  <a:lnTo>
                    <a:pt x="7354316" y="0"/>
                  </a:lnTo>
                  <a:lnTo>
                    <a:pt x="7354316" y="23114"/>
                  </a:lnTo>
                  <a:lnTo>
                    <a:pt x="7354316" y="0"/>
                  </a:lnTo>
                  <a:cubicBezTo>
                    <a:pt x="7736460" y="0"/>
                    <a:pt x="8046466" y="308737"/>
                    <a:pt x="8046466" y="689737"/>
                  </a:cubicBezTo>
                  <a:lnTo>
                    <a:pt x="8046466" y="4300982"/>
                  </a:lnTo>
                  <a:lnTo>
                    <a:pt x="8023352" y="4300982"/>
                  </a:lnTo>
                  <a:lnTo>
                    <a:pt x="8046466" y="4300982"/>
                  </a:lnTo>
                  <a:cubicBezTo>
                    <a:pt x="8046466" y="4681982"/>
                    <a:pt x="7736586" y="4990719"/>
                    <a:pt x="7354316" y="4990719"/>
                  </a:cubicBezTo>
                  <a:lnTo>
                    <a:pt x="7354316" y="4967605"/>
                  </a:lnTo>
                  <a:lnTo>
                    <a:pt x="7354316" y="4990719"/>
                  </a:lnTo>
                  <a:lnTo>
                    <a:pt x="692150" y="4990719"/>
                  </a:lnTo>
                  <a:lnTo>
                    <a:pt x="692150" y="4967605"/>
                  </a:lnTo>
                  <a:lnTo>
                    <a:pt x="692150" y="4990719"/>
                  </a:lnTo>
                  <a:cubicBezTo>
                    <a:pt x="309880" y="4990719"/>
                    <a:pt x="0" y="4681982"/>
                    <a:pt x="0" y="4300982"/>
                  </a:cubicBezTo>
                  <a:lnTo>
                    <a:pt x="0" y="689737"/>
                  </a:lnTo>
                  <a:lnTo>
                    <a:pt x="23114" y="689737"/>
                  </a:lnTo>
                  <a:lnTo>
                    <a:pt x="0" y="689737"/>
                  </a:lnTo>
                  <a:moveTo>
                    <a:pt x="46228" y="689737"/>
                  </a:moveTo>
                  <a:lnTo>
                    <a:pt x="46228" y="4300982"/>
                  </a:lnTo>
                  <a:lnTo>
                    <a:pt x="23114" y="4300982"/>
                  </a:lnTo>
                  <a:lnTo>
                    <a:pt x="46228" y="4300982"/>
                  </a:lnTo>
                  <a:cubicBezTo>
                    <a:pt x="46228" y="4656328"/>
                    <a:pt x="335280" y="4944491"/>
                    <a:pt x="692150" y="4944491"/>
                  </a:cubicBezTo>
                  <a:lnTo>
                    <a:pt x="7354316" y="4944491"/>
                  </a:lnTo>
                  <a:cubicBezTo>
                    <a:pt x="7711060" y="4944491"/>
                    <a:pt x="8000238" y="4656328"/>
                    <a:pt x="8000238" y="4300982"/>
                  </a:cubicBezTo>
                  <a:lnTo>
                    <a:pt x="8000238" y="689737"/>
                  </a:lnTo>
                  <a:lnTo>
                    <a:pt x="8023352" y="689737"/>
                  </a:lnTo>
                  <a:lnTo>
                    <a:pt x="8000238" y="689737"/>
                  </a:lnTo>
                  <a:cubicBezTo>
                    <a:pt x="8000238" y="334391"/>
                    <a:pt x="7711186" y="46228"/>
                    <a:pt x="7354316" y="46228"/>
                  </a:cubicBezTo>
                  <a:lnTo>
                    <a:pt x="692150" y="46228"/>
                  </a:lnTo>
                  <a:lnTo>
                    <a:pt x="692150" y="23114"/>
                  </a:lnTo>
                  <a:lnTo>
                    <a:pt x="692150" y="46228"/>
                  </a:lnTo>
                  <a:cubicBezTo>
                    <a:pt x="335280" y="46228"/>
                    <a:pt x="46228" y="334391"/>
                    <a:pt x="46228" y="689737"/>
                  </a:cubicBezTo>
                  <a:close/>
                </a:path>
              </a:pathLst>
            </a:custGeom>
            <a:solidFill>
              <a:srgbClr val="D7425E"/>
            </a:solidFill>
          </p:spPr>
        </p:sp>
      </p:grpSp>
      <p:sp>
        <p:nvSpPr>
          <p:cNvPr id="10" name="Freeform 10" descr="preencoded.png"/>
          <p:cNvSpPr/>
          <p:nvPr/>
        </p:nvSpPr>
        <p:spPr>
          <a:xfrm>
            <a:off x="9386887" y="3329434"/>
            <a:ext cx="5930801" cy="3638996"/>
          </a:xfrm>
          <a:custGeom>
            <a:avLst/>
            <a:gdLst/>
            <a:ahLst/>
            <a:cxnLst/>
            <a:rect l="l" t="t" r="r" b="b"/>
            <a:pathLst>
              <a:path w="5930801" h="3638996">
                <a:moveTo>
                  <a:pt x="0" y="0"/>
                </a:moveTo>
                <a:lnTo>
                  <a:pt x="5930802" y="0"/>
                </a:lnTo>
                <a:lnTo>
                  <a:pt x="5930802" y="3638996"/>
                </a:lnTo>
                <a:lnTo>
                  <a:pt x="0" y="36389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" r="-33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667362" y="0"/>
            <a:ext cx="1620638" cy="1620638"/>
          </a:xfrm>
          <a:custGeom>
            <a:avLst/>
            <a:gdLst/>
            <a:ahLst/>
            <a:cxnLst/>
            <a:rect l="l" t="t" r="r" b="b"/>
            <a:pathLst>
              <a:path w="1620638" h="1620638">
                <a:moveTo>
                  <a:pt x="0" y="0"/>
                </a:moveTo>
                <a:lnTo>
                  <a:pt x="1620638" y="0"/>
                </a:lnTo>
                <a:lnTo>
                  <a:pt x="1620638" y="1620638"/>
                </a:lnTo>
                <a:lnTo>
                  <a:pt x="0" y="16206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507573" y="1193145"/>
            <a:ext cx="12233999" cy="1663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34"/>
              </a:lnSpc>
            </a:pPr>
            <a:r>
              <a:rPr lang="en-US" sz="5467" dirty="0">
                <a:solidFill>
                  <a:srgbClr val="FFFFFF"/>
                </a:solidFill>
                <a:latin typeface="Nunito Bold"/>
              </a:rPr>
              <a:t>Conclusion and Future Prospects of Health Tech Facility Mapping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26926" y="7376845"/>
            <a:ext cx="5597647" cy="430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FFFFFF"/>
                </a:solidFill>
                <a:latin typeface="Nunito Bold"/>
              </a:rPr>
              <a:t>        Integration of AI Chatbot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26926" y="7920216"/>
            <a:ext cx="5817275" cy="1317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FFFFFF"/>
                </a:solidFill>
                <a:latin typeface="PT Sans"/>
              </a:rPr>
              <a:t>for better experience of user we can integrate a chatbot which resolves the basic questioning of the users.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43650" y="7376845"/>
            <a:ext cx="5817275" cy="430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17"/>
              </a:lnSpc>
            </a:pPr>
            <a:r>
              <a:rPr lang="en-US" sz="2733">
                <a:solidFill>
                  <a:srgbClr val="FFFFFF"/>
                </a:solidFill>
                <a:latin typeface="Nunito Bold"/>
              </a:rPr>
              <a:t>Integration with Smart Devices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43650" y="7920216"/>
            <a:ext cx="5817275" cy="1317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8"/>
              </a:lnSpc>
            </a:pPr>
            <a:r>
              <a:rPr lang="en-US" sz="2187">
                <a:solidFill>
                  <a:srgbClr val="FFFFFF"/>
                </a:solidFill>
                <a:latin typeface="PT Sans"/>
              </a:rPr>
              <a:t>Integration with smart devices and wearables to offer personalized, location-based guidance for patients and visitors.</a:t>
            </a:r>
          </a:p>
        </p:txBody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3D5286CD-D899-4046-B27A-C73106B7FE24}"/>
              </a:ext>
            </a:extLst>
          </p:cNvPr>
          <p:cNvSpPr/>
          <p:nvPr/>
        </p:nvSpPr>
        <p:spPr>
          <a:xfrm rot="1748409">
            <a:off x="-3083666" y="8251944"/>
            <a:ext cx="6755091" cy="6130246"/>
          </a:xfrm>
          <a:custGeom>
            <a:avLst/>
            <a:gdLst/>
            <a:ahLst/>
            <a:cxnLst/>
            <a:rect l="l" t="t" r="r" b="b"/>
            <a:pathLst>
              <a:path w="6755091" h="6130246">
                <a:moveTo>
                  <a:pt x="0" y="0"/>
                </a:moveTo>
                <a:lnTo>
                  <a:pt x="6755092" y="0"/>
                </a:lnTo>
                <a:lnTo>
                  <a:pt x="6755092" y="6130246"/>
                </a:lnTo>
                <a:lnTo>
                  <a:pt x="0" y="61302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BFA8B3BD-43D0-4438-AD4D-475A02D14522}"/>
              </a:ext>
            </a:extLst>
          </p:cNvPr>
          <p:cNvSpPr/>
          <p:nvPr/>
        </p:nvSpPr>
        <p:spPr>
          <a:xfrm rot="2223819">
            <a:off x="13069047" y="-7455209"/>
            <a:ext cx="12596877" cy="11431666"/>
          </a:xfrm>
          <a:custGeom>
            <a:avLst/>
            <a:gdLst/>
            <a:ahLst/>
            <a:cxnLst/>
            <a:rect l="l" t="t" r="r" b="b"/>
            <a:pathLst>
              <a:path w="12596877" h="11431666">
                <a:moveTo>
                  <a:pt x="0" y="0"/>
                </a:moveTo>
                <a:lnTo>
                  <a:pt x="12596878" y="0"/>
                </a:lnTo>
                <a:lnTo>
                  <a:pt x="12596878" y="11431666"/>
                </a:lnTo>
                <a:lnTo>
                  <a:pt x="0" y="114316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3A92E092-B2AF-4232-BF34-2510A102FE4F}"/>
              </a:ext>
            </a:extLst>
          </p:cNvPr>
          <p:cNvSpPr/>
          <p:nvPr/>
        </p:nvSpPr>
        <p:spPr>
          <a:xfrm>
            <a:off x="-1475617" y="-173937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21D61B88-65DC-4507-A40B-F2D5CB6B7060}"/>
              </a:ext>
            </a:extLst>
          </p:cNvPr>
          <p:cNvSpPr/>
          <p:nvPr/>
        </p:nvSpPr>
        <p:spPr>
          <a:xfrm rot="-8194833">
            <a:off x="14482979" y="8370874"/>
            <a:ext cx="5020066" cy="5020066"/>
          </a:xfrm>
          <a:custGeom>
            <a:avLst/>
            <a:gdLst/>
            <a:ahLst/>
            <a:cxnLst/>
            <a:rect l="l" t="t" r="r" b="b"/>
            <a:pathLst>
              <a:path w="5020066" h="5020066">
                <a:moveTo>
                  <a:pt x="0" y="0"/>
                </a:moveTo>
                <a:lnTo>
                  <a:pt x="5020067" y="0"/>
                </a:lnTo>
                <a:lnTo>
                  <a:pt x="5020067" y="5020066"/>
                </a:lnTo>
                <a:lnTo>
                  <a:pt x="0" y="50200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607</Words>
  <Application>Microsoft Office PowerPoint</Application>
  <PresentationFormat>Custom</PresentationFormat>
  <Paragraphs>124</Paragraphs>
  <Slides>13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Nunito Bold</vt:lpstr>
      <vt:lpstr>Now Bold</vt:lpstr>
      <vt:lpstr>PT Sans</vt:lpstr>
      <vt:lpstr>Arial</vt:lpstr>
      <vt:lpstr>Segoe UI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newHackathon.pptx</dc:title>
  <dc:creator>naman</dc:creator>
  <cp:lastModifiedBy>namanbansal969@gmail.com</cp:lastModifiedBy>
  <cp:revision>14</cp:revision>
  <dcterms:created xsi:type="dcterms:W3CDTF">2006-08-16T00:00:00Z</dcterms:created>
  <dcterms:modified xsi:type="dcterms:W3CDTF">2024-02-17T23:05:27Z</dcterms:modified>
  <dc:identifier>DAF7XKSXmiw</dc:identifier>
</cp:coreProperties>
</file>